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A_E063B6BE.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6" r:id="rId3"/>
    <p:sldId id="294" r:id="rId4"/>
    <p:sldId id="296" r:id="rId5"/>
    <p:sldId id="300" r:id="rId6"/>
    <p:sldId id="299" r:id="rId7"/>
    <p:sldId id="282" r:id="rId8"/>
    <p:sldId id="284" r:id="rId9"/>
    <p:sldId id="285" r:id="rId10"/>
    <p:sldId id="266" r:id="rId11"/>
    <p:sldId id="288" r:id="rId12"/>
    <p:sldId id="267" r:id="rId13"/>
    <p:sldId id="297" r:id="rId14"/>
    <p:sldId id="298" r:id="rId15"/>
    <p:sldId id="303" r:id="rId16"/>
    <p:sldId id="301" r:id="rId17"/>
    <p:sldId id="269" r:id="rId18"/>
    <p:sldId id="279" r:id="rId19"/>
    <p:sldId id="291" r:id="rId20"/>
    <p:sldId id="29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85" userDrawn="1">
          <p15:clr>
            <a:srgbClr val="A4A3A4"/>
          </p15:clr>
        </p15:guide>
        <p15:guide id="2" pos="38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3FDC60-E163-8CA9-9841-951920681847}" name="Abhishek Hupele" initials="AH" userId="S::abhishek.hupele@ad.infosys.com::bbaf9481-ab53-4e70-9439-2ec781a9e13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31A3F"/>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77" autoAdjust="0"/>
  </p:normalViewPr>
  <p:slideViewPr>
    <p:cSldViewPr snapToGrid="0" showGuides="1">
      <p:cViewPr varScale="1">
        <p:scale>
          <a:sx n="63" d="100"/>
          <a:sy n="63" d="100"/>
        </p:scale>
        <p:origin x="140" y="52"/>
      </p:cViewPr>
      <p:guideLst>
        <p:guide orient="horz" pos="3385"/>
        <p:guide pos="3863"/>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Hupele" userId="bbaf9481-ab53-4e70-9439-2ec781a9e135" providerId="ADAL" clId="{ACC388A9-98AF-4C48-AC20-B59A4BA38F65}"/>
    <pc:docChg chg="modSld">
      <pc:chgData name="Abhishek Hupele" userId="bbaf9481-ab53-4e70-9439-2ec781a9e135" providerId="ADAL" clId="{ACC388A9-98AF-4C48-AC20-B59A4BA38F65}" dt="2025-09-06T05:13:57.943" v="2" actId="1582"/>
      <pc:docMkLst>
        <pc:docMk/>
      </pc:docMkLst>
      <pc:sldChg chg="modSp mod">
        <pc:chgData name="Abhishek Hupele" userId="bbaf9481-ab53-4e70-9439-2ec781a9e135" providerId="ADAL" clId="{ACC388A9-98AF-4C48-AC20-B59A4BA38F65}" dt="2025-09-06T05:13:57.943" v="2" actId="1582"/>
        <pc:sldMkLst>
          <pc:docMk/>
          <pc:sldMk cId="1118239947" sldId="301"/>
        </pc:sldMkLst>
        <pc:cxnChg chg="mod">
          <ac:chgData name="Abhishek Hupele" userId="bbaf9481-ab53-4e70-9439-2ec781a9e135" providerId="ADAL" clId="{ACC388A9-98AF-4C48-AC20-B59A4BA38F65}" dt="2025-09-06T05:13:57.943" v="2" actId="1582"/>
          <ac:cxnSpMkLst>
            <pc:docMk/>
            <pc:sldMk cId="1118239947" sldId="301"/>
            <ac:cxnSpMk id="8" creationId="{5D1E81E8-A2EC-33FD-05E1-79E4E0F4F8E5}"/>
          </ac:cxnSpMkLst>
        </pc:cxnChg>
      </pc:sldChg>
    </pc:docChg>
  </pc:docChgLst>
</pc:chgInfo>
</file>

<file path=ppt/comments/modernComment_10A_E063B6BE.xml><?xml version="1.0" encoding="utf-8"?>
<p188:cmLst xmlns:a="http://schemas.openxmlformats.org/drawingml/2006/main" xmlns:r="http://schemas.openxmlformats.org/officeDocument/2006/relationships" xmlns:p188="http://schemas.microsoft.com/office/powerpoint/2018/8/main">
  <p188:cm id="{C9FFE55B-24B9-4B9B-B673-A8841C8AC117}" authorId="{453FDC60-E163-8CA9-9841-951920681847}" created="2025-09-03T01:47:49.297">
    <ac:txMkLst xmlns:ac="http://schemas.microsoft.com/office/drawing/2013/main/command">
      <pc:docMk xmlns:pc="http://schemas.microsoft.com/office/powerpoint/2013/main/command"/>
      <pc:sldMk xmlns:pc="http://schemas.microsoft.com/office/powerpoint/2013/main/command" cId="3764631230" sldId="266"/>
      <ac:spMk id="2" creationId="{CCD22033-BAF1-FE7C-9265-568B6F7CCB28}"/>
      <ac:txMk cp="0" len="376">
        <ac:context len="413" hash="2806515219"/>
      </ac:txMk>
    </ac:txMkLst>
    <p188:pos x="10508071" y="401577"/>
    <p188:txBody>
      <a:bodyPr/>
      <a:lstStyle/>
      <a:p>
        <a:r>
          <a:rPr lang="en-US"/>
          <a:t>
🔍 Identified Gaps in Machine Unlearning Research
1. Lack of Strategic Modeling (Game Theory)
Most unlearning methods are algorithmic and lack formal modeling of stakeholder incentives. 
No unified framework exists to capture the strategic interactions between model providers (who want utility) and data providers (who want privacy). 
Game-theoretic tools like Stackelberg games, Bayesian games, and Nash equilibria are missing from current literature. 
2. Absence of Incentive Mechanisms
Users have no clear incentives to request unlearning or share data if they fear retention. 
Model providers lack economic or utility-driven incentives to perform costly unlearning. 
No formal mechanism design or pricing models exist to balance utility, cost, and privacy. 
3. Verification and Auditing Gaps
There’s no standardized way to verify that unlearning has occurred. 
Game-theoretic verification models (e.g., adversarial auditing games) are unexplored. 
4. Unlearning in Multi-Agent and Federated Settings
Federated learning introduces distributed stakeholders with conflicting goals. 
No strategic modeling of data revocation in federated or decentralized environments. 
Game-theoretic coordination and negotiation strategies are missing. 
5. Feature-Based and Partial Unlearning
Feature-level unlearning is underexplored, especially in high-dimensional models. 
No strategic framework exists to decide which features to unlearn and who benefits. 
6. Sequential and Dynamic Unlearning
Unlearning is often treated as a one-shot process. 
No modeling of sequential decision-making, long-term incentives, or dynamic games. 
7. Reinforcement Learning and Unlearning
RL agents accumulate experience over time—unlearning in RL is complex and underexplored. 
No strategic modeling of policy forgetting, reward trade-offs, or exploration-exploitation balance.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C6DDA-EC43-4BFF-B7B8-190BECB9F21C}" type="datetimeFigureOut">
              <a:rPr lang="en-IN" smtClean="0"/>
              <a:t>06-09-2025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323AD-D4C6-4860-8944-ADA84F789B7C}" type="slidenum">
              <a:rPr lang="en-IN" smtClean="0"/>
              <a:t>‹#›</a:t>
            </a:fld>
            <a:endParaRPr lang="en-IN"/>
          </a:p>
        </p:txBody>
      </p:sp>
    </p:spTree>
    <p:extLst>
      <p:ext uri="{BB962C8B-B14F-4D97-AF65-F5344CB8AC3E}">
        <p14:creationId xmlns:p14="http://schemas.microsoft.com/office/powerpoint/2010/main" val="4119007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3FFD-6421-0BC4-88F2-E8AC00EC05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E5BA723-4FE8-DFB3-7EC3-BFB5372068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BEFA2C-D327-A1CC-7115-93AC08207FE0}"/>
              </a:ext>
            </a:extLst>
          </p:cNvPr>
          <p:cNvSpPr>
            <a:spLocks noGrp="1"/>
          </p:cNvSpPr>
          <p:nvPr>
            <p:ph type="dt" sz="half" idx="10"/>
          </p:nvPr>
        </p:nvSpPr>
        <p:spPr/>
        <p:txBody>
          <a:bodyPr/>
          <a:lstStyle/>
          <a:p>
            <a:r>
              <a:rPr lang="en-US"/>
              <a:t>222</a:t>
            </a:r>
            <a:endParaRPr lang="en-IN"/>
          </a:p>
        </p:txBody>
      </p:sp>
      <p:sp>
        <p:nvSpPr>
          <p:cNvPr id="5" name="Footer Placeholder 4">
            <a:extLst>
              <a:ext uri="{FF2B5EF4-FFF2-40B4-BE49-F238E27FC236}">
                <a16:creationId xmlns:a16="http://schemas.microsoft.com/office/drawing/2014/main" id="{93408CCA-F578-7170-2DD9-3D9AF4078B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BFADA1-F7F4-4450-940B-66608F1F9771}"/>
              </a:ext>
            </a:extLst>
          </p:cNvPr>
          <p:cNvSpPr>
            <a:spLocks noGrp="1"/>
          </p:cNvSpPr>
          <p:nvPr>
            <p:ph type="sldNum" sz="quarter" idx="12"/>
          </p:nvPr>
        </p:nvSpPr>
        <p:spPr/>
        <p:txBody>
          <a:bodyPr/>
          <a:lstStyle/>
          <a:p>
            <a:fld id="{4A9795D8-83FD-4522-A0A1-E4DAAF0E10D3}" type="slidenum">
              <a:rPr lang="en-IN" smtClean="0"/>
              <a:t>‹#›</a:t>
            </a:fld>
            <a:endParaRPr lang="en-IN"/>
          </a:p>
        </p:txBody>
      </p:sp>
      <p:pic>
        <p:nvPicPr>
          <p:cNvPr id="8" name="Picture 7">
            <a:extLst>
              <a:ext uri="{FF2B5EF4-FFF2-40B4-BE49-F238E27FC236}">
                <a16:creationId xmlns:a16="http://schemas.microsoft.com/office/drawing/2014/main" id="{8D525969-0A34-DF0B-964B-9E6AD8797D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653" b="9694"/>
          <a:stretch/>
        </p:blipFill>
        <p:spPr>
          <a:xfrm>
            <a:off x="9286875" y="0"/>
            <a:ext cx="2905125" cy="843190"/>
          </a:xfrm>
          <a:prstGeom prst="rect">
            <a:avLst/>
          </a:prstGeom>
        </p:spPr>
      </p:pic>
      <p:cxnSp>
        <p:nvCxnSpPr>
          <p:cNvPr id="11" name="Straight Connector 10">
            <a:extLst>
              <a:ext uri="{FF2B5EF4-FFF2-40B4-BE49-F238E27FC236}">
                <a16:creationId xmlns:a16="http://schemas.microsoft.com/office/drawing/2014/main" id="{E4EBE7EC-2AB0-202E-B391-44F7A87EA329}"/>
              </a:ext>
            </a:extLst>
          </p:cNvPr>
          <p:cNvCxnSpPr>
            <a:cxnSpLocks/>
          </p:cNvCxnSpPr>
          <p:nvPr userDrawn="1"/>
        </p:nvCxnSpPr>
        <p:spPr>
          <a:xfrm>
            <a:off x="838200" y="886409"/>
            <a:ext cx="105156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7C5F899-3DB1-3E07-B77B-1036FF5AB8BF}"/>
              </a:ext>
            </a:extLst>
          </p:cNvPr>
          <p:cNvSpPr/>
          <p:nvPr userDrawn="1"/>
        </p:nvSpPr>
        <p:spPr>
          <a:xfrm>
            <a:off x="0" y="6428792"/>
            <a:ext cx="12192000" cy="42920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ea typeface="Instrument Sans" pitchFamily="34" charset="-122"/>
                <a:cs typeface="Times New Roman" panose="02020603050405020304" pitchFamily="18" charset="0"/>
              </a:rPr>
              <a:t>      </a:t>
            </a:r>
            <a:endParaRPr lang="en-IN" dirty="0">
              <a:solidFill>
                <a:schemeClr val="tx1"/>
              </a:solidFill>
            </a:endParaRPr>
          </a:p>
        </p:txBody>
      </p:sp>
    </p:spTree>
    <p:extLst>
      <p:ext uri="{BB962C8B-B14F-4D97-AF65-F5344CB8AC3E}">
        <p14:creationId xmlns:p14="http://schemas.microsoft.com/office/powerpoint/2010/main" val="31915921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1DA9-AD34-0FFB-5774-9D0B6771F3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352225-2A8A-087C-E85D-3A8DAB836F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B90B07-B91A-43C9-8861-178C9842F327}"/>
              </a:ext>
            </a:extLst>
          </p:cNvPr>
          <p:cNvSpPr>
            <a:spLocks noGrp="1"/>
          </p:cNvSpPr>
          <p:nvPr>
            <p:ph type="dt" sz="half" idx="10"/>
          </p:nvPr>
        </p:nvSpPr>
        <p:spPr/>
        <p:txBody>
          <a:bodyPr/>
          <a:lstStyle/>
          <a:p>
            <a:r>
              <a:rPr lang="en-US"/>
              <a:t>222</a:t>
            </a:r>
            <a:endParaRPr lang="en-IN"/>
          </a:p>
        </p:txBody>
      </p:sp>
      <p:sp>
        <p:nvSpPr>
          <p:cNvPr id="5" name="Footer Placeholder 4">
            <a:extLst>
              <a:ext uri="{FF2B5EF4-FFF2-40B4-BE49-F238E27FC236}">
                <a16:creationId xmlns:a16="http://schemas.microsoft.com/office/drawing/2014/main" id="{866152B7-F69D-9BA2-DAAC-2ABF27110D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F8B4FA-6967-AE45-B69D-530FF079FA69}"/>
              </a:ext>
            </a:extLst>
          </p:cNvPr>
          <p:cNvSpPr>
            <a:spLocks noGrp="1"/>
          </p:cNvSpPr>
          <p:nvPr>
            <p:ph type="sldNum" sz="quarter" idx="12"/>
          </p:nvPr>
        </p:nvSpPr>
        <p:spPr/>
        <p:txBody>
          <a:bodyPr/>
          <a:lstStyle/>
          <a:p>
            <a:fld id="{4A9795D8-83FD-4522-A0A1-E4DAAF0E10D3}" type="slidenum">
              <a:rPr lang="en-IN" smtClean="0"/>
              <a:t>‹#›</a:t>
            </a:fld>
            <a:endParaRPr lang="en-IN"/>
          </a:p>
        </p:txBody>
      </p:sp>
    </p:spTree>
    <p:extLst>
      <p:ext uri="{BB962C8B-B14F-4D97-AF65-F5344CB8AC3E}">
        <p14:creationId xmlns:p14="http://schemas.microsoft.com/office/powerpoint/2010/main" val="633392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8CAE2-907F-24BC-D9CB-F8A24314F5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615A29-E9EE-2467-B11B-0B1D08BF23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0D7541-B633-9D0E-588A-9CCA089123B2}"/>
              </a:ext>
            </a:extLst>
          </p:cNvPr>
          <p:cNvSpPr>
            <a:spLocks noGrp="1"/>
          </p:cNvSpPr>
          <p:nvPr>
            <p:ph type="dt" sz="half" idx="10"/>
          </p:nvPr>
        </p:nvSpPr>
        <p:spPr/>
        <p:txBody>
          <a:bodyPr/>
          <a:lstStyle/>
          <a:p>
            <a:r>
              <a:rPr lang="en-US"/>
              <a:t>222</a:t>
            </a:r>
            <a:endParaRPr lang="en-IN"/>
          </a:p>
        </p:txBody>
      </p:sp>
      <p:sp>
        <p:nvSpPr>
          <p:cNvPr id="5" name="Footer Placeholder 4">
            <a:extLst>
              <a:ext uri="{FF2B5EF4-FFF2-40B4-BE49-F238E27FC236}">
                <a16:creationId xmlns:a16="http://schemas.microsoft.com/office/drawing/2014/main" id="{53EA5740-BB89-0D72-449A-B86EA1E3FE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573FE4-A134-8C0F-E327-86B2CD26A361}"/>
              </a:ext>
            </a:extLst>
          </p:cNvPr>
          <p:cNvSpPr>
            <a:spLocks noGrp="1"/>
          </p:cNvSpPr>
          <p:nvPr>
            <p:ph type="sldNum" sz="quarter" idx="12"/>
          </p:nvPr>
        </p:nvSpPr>
        <p:spPr/>
        <p:txBody>
          <a:bodyPr/>
          <a:lstStyle/>
          <a:p>
            <a:fld id="{4A9795D8-83FD-4522-A0A1-E4DAAF0E10D3}" type="slidenum">
              <a:rPr lang="en-IN" smtClean="0"/>
              <a:t>‹#›</a:t>
            </a:fld>
            <a:endParaRPr lang="en-IN"/>
          </a:p>
        </p:txBody>
      </p:sp>
    </p:spTree>
    <p:extLst>
      <p:ext uri="{BB962C8B-B14F-4D97-AF65-F5344CB8AC3E}">
        <p14:creationId xmlns:p14="http://schemas.microsoft.com/office/powerpoint/2010/main" val="395448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96D0-69C1-A146-4C49-F3E462DF60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CFE2D8-F99E-CDF8-23DA-D9757CD6FD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C3A61-57E3-6142-E438-56E6BB4D9218}"/>
              </a:ext>
            </a:extLst>
          </p:cNvPr>
          <p:cNvSpPr>
            <a:spLocks noGrp="1"/>
          </p:cNvSpPr>
          <p:nvPr>
            <p:ph type="dt" sz="half" idx="10"/>
          </p:nvPr>
        </p:nvSpPr>
        <p:spPr/>
        <p:txBody>
          <a:bodyPr/>
          <a:lstStyle/>
          <a:p>
            <a:r>
              <a:rPr lang="en-US"/>
              <a:t>222</a:t>
            </a:r>
            <a:endParaRPr lang="en-IN"/>
          </a:p>
        </p:txBody>
      </p:sp>
      <p:sp>
        <p:nvSpPr>
          <p:cNvPr id="5" name="Footer Placeholder 4">
            <a:extLst>
              <a:ext uri="{FF2B5EF4-FFF2-40B4-BE49-F238E27FC236}">
                <a16:creationId xmlns:a16="http://schemas.microsoft.com/office/drawing/2014/main" id="{DE416CB1-B4F4-3FED-ED90-F3CAFA9CCF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82A5AB-694D-6A36-7AAC-F116E75C749F}"/>
              </a:ext>
            </a:extLst>
          </p:cNvPr>
          <p:cNvSpPr>
            <a:spLocks noGrp="1"/>
          </p:cNvSpPr>
          <p:nvPr>
            <p:ph type="sldNum" sz="quarter" idx="12"/>
          </p:nvPr>
        </p:nvSpPr>
        <p:spPr/>
        <p:txBody>
          <a:bodyPr/>
          <a:lstStyle/>
          <a:p>
            <a:fld id="{4A9795D8-83FD-4522-A0A1-E4DAAF0E10D3}" type="slidenum">
              <a:rPr lang="en-IN" smtClean="0"/>
              <a:t>‹#›</a:t>
            </a:fld>
            <a:endParaRPr lang="en-IN"/>
          </a:p>
        </p:txBody>
      </p:sp>
      <p:cxnSp>
        <p:nvCxnSpPr>
          <p:cNvPr id="7" name="Straight Connector 6">
            <a:extLst>
              <a:ext uri="{FF2B5EF4-FFF2-40B4-BE49-F238E27FC236}">
                <a16:creationId xmlns:a16="http://schemas.microsoft.com/office/drawing/2014/main" id="{82DC8FC3-3B81-1F59-8DD8-39B9112FFB21}"/>
              </a:ext>
            </a:extLst>
          </p:cNvPr>
          <p:cNvCxnSpPr>
            <a:cxnSpLocks/>
          </p:cNvCxnSpPr>
          <p:nvPr userDrawn="1"/>
        </p:nvCxnSpPr>
        <p:spPr>
          <a:xfrm>
            <a:off x="838200" y="886409"/>
            <a:ext cx="105156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2A70A2C-93DD-FC21-B6C8-35BF512673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653" b="9694"/>
          <a:stretch/>
        </p:blipFill>
        <p:spPr>
          <a:xfrm>
            <a:off x="9286875" y="0"/>
            <a:ext cx="2905125" cy="843190"/>
          </a:xfrm>
          <a:prstGeom prst="rect">
            <a:avLst/>
          </a:prstGeom>
        </p:spPr>
      </p:pic>
      <p:sp>
        <p:nvSpPr>
          <p:cNvPr id="9" name="Rectangle 8">
            <a:extLst>
              <a:ext uri="{FF2B5EF4-FFF2-40B4-BE49-F238E27FC236}">
                <a16:creationId xmlns:a16="http://schemas.microsoft.com/office/drawing/2014/main" id="{5B48CF8E-9E9A-5AFD-B84A-F6E159B6421A}"/>
              </a:ext>
            </a:extLst>
          </p:cNvPr>
          <p:cNvSpPr/>
          <p:nvPr userDrawn="1"/>
        </p:nvSpPr>
        <p:spPr>
          <a:xfrm>
            <a:off x="0" y="6428792"/>
            <a:ext cx="12192000" cy="42920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ea typeface="Instrument Sans" pitchFamily="34" charset="-122"/>
                <a:cs typeface="Times New Roman" panose="02020603050405020304" pitchFamily="18" charset="0"/>
              </a:rPr>
              <a:t>      </a:t>
            </a:r>
            <a:endParaRPr lang="en-IN" dirty="0">
              <a:solidFill>
                <a:schemeClr val="tx1"/>
              </a:solidFill>
            </a:endParaRPr>
          </a:p>
        </p:txBody>
      </p:sp>
    </p:spTree>
    <p:extLst>
      <p:ext uri="{BB962C8B-B14F-4D97-AF65-F5344CB8AC3E}">
        <p14:creationId xmlns:p14="http://schemas.microsoft.com/office/powerpoint/2010/main" val="438184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CDF38-26EE-1CF3-83A6-89734BCB7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C32331-9404-0A87-962D-1ED739D6AA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F0E6B-0DFE-8A06-415B-292C6BB4F4D1}"/>
              </a:ext>
            </a:extLst>
          </p:cNvPr>
          <p:cNvSpPr>
            <a:spLocks noGrp="1"/>
          </p:cNvSpPr>
          <p:nvPr>
            <p:ph type="dt" sz="half" idx="10"/>
          </p:nvPr>
        </p:nvSpPr>
        <p:spPr/>
        <p:txBody>
          <a:bodyPr/>
          <a:lstStyle/>
          <a:p>
            <a:r>
              <a:rPr lang="en-US"/>
              <a:t>222</a:t>
            </a:r>
            <a:endParaRPr lang="en-IN"/>
          </a:p>
        </p:txBody>
      </p:sp>
      <p:sp>
        <p:nvSpPr>
          <p:cNvPr id="5" name="Footer Placeholder 4">
            <a:extLst>
              <a:ext uri="{FF2B5EF4-FFF2-40B4-BE49-F238E27FC236}">
                <a16:creationId xmlns:a16="http://schemas.microsoft.com/office/drawing/2014/main" id="{71B9CC43-C986-7E98-EB2A-09BAEB29B2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7E99AE-DF6D-21E3-EFAD-DEB40CC0FF55}"/>
              </a:ext>
            </a:extLst>
          </p:cNvPr>
          <p:cNvSpPr>
            <a:spLocks noGrp="1"/>
          </p:cNvSpPr>
          <p:nvPr>
            <p:ph type="sldNum" sz="quarter" idx="12"/>
          </p:nvPr>
        </p:nvSpPr>
        <p:spPr/>
        <p:txBody>
          <a:bodyPr/>
          <a:lstStyle/>
          <a:p>
            <a:fld id="{4A9795D8-83FD-4522-A0A1-E4DAAF0E10D3}" type="slidenum">
              <a:rPr lang="en-IN" smtClean="0"/>
              <a:t>‹#›</a:t>
            </a:fld>
            <a:endParaRPr lang="en-IN"/>
          </a:p>
        </p:txBody>
      </p:sp>
    </p:spTree>
    <p:extLst>
      <p:ext uri="{BB962C8B-B14F-4D97-AF65-F5344CB8AC3E}">
        <p14:creationId xmlns:p14="http://schemas.microsoft.com/office/powerpoint/2010/main" val="34438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E5FD-A00E-4A03-DCD0-835AFD41F8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1A4C61-8732-B15B-0B4E-9F1EA1491E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E45A3E-421A-C9E5-AEFE-5198E4D6AF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0D9584-8B0D-29B4-39E8-5E1179D49DF7}"/>
              </a:ext>
            </a:extLst>
          </p:cNvPr>
          <p:cNvSpPr>
            <a:spLocks noGrp="1"/>
          </p:cNvSpPr>
          <p:nvPr>
            <p:ph type="dt" sz="half" idx="10"/>
          </p:nvPr>
        </p:nvSpPr>
        <p:spPr/>
        <p:txBody>
          <a:bodyPr/>
          <a:lstStyle/>
          <a:p>
            <a:r>
              <a:rPr lang="en-US"/>
              <a:t>222</a:t>
            </a:r>
            <a:endParaRPr lang="en-IN"/>
          </a:p>
        </p:txBody>
      </p:sp>
      <p:sp>
        <p:nvSpPr>
          <p:cNvPr id="6" name="Footer Placeholder 5">
            <a:extLst>
              <a:ext uri="{FF2B5EF4-FFF2-40B4-BE49-F238E27FC236}">
                <a16:creationId xmlns:a16="http://schemas.microsoft.com/office/drawing/2014/main" id="{74B28F0C-F569-C595-61C3-4B5BA1E327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DC42D7-A3CE-ABA2-351A-F729EE920F79}"/>
              </a:ext>
            </a:extLst>
          </p:cNvPr>
          <p:cNvSpPr>
            <a:spLocks noGrp="1"/>
          </p:cNvSpPr>
          <p:nvPr>
            <p:ph type="sldNum" sz="quarter" idx="12"/>
          </p:nvPr>
        </p:nvSpPr>
        <p:spPr/>
        <p:txBody>
          <a:bodyPr/>
          <a:lstStyle/>
          <a:p>
            <a:fld id="{4A9795D8-83FD-4522-A0A1-E4DAAF0E10D3}" type="slidenum">
              <a:rPr lang="en-IN" smtClean="0"/>
              <a:t>‹#›</a:t>
            </a:fld>
            <a:endParaRPr lang="en-IN"/>
          </a:p>
        </p:txBody>
      </p:sp>
    </p:spTree>
    <p:extLst>
      <p:ext uri="{BB962C8B-B14F-4D97-AF65-F5344CB8AC3E}">
        <p14:creationId xmlns:p14="http://schemas.microsoft.com/office/powerpoint/2010/main" val="3173109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1CE2-A701-0B74-EF99-4476857865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3E375B-DF98-BD18-7776-CB61F4B2A6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947425-43DD-1FE9-773F-C6834E32A7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4D72BD0-84AE-494C-5572-7AD24F3AA4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FE251E-763B-E470-9AB0-4FB63D0FA6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F75951-64E1-103D-6F0D-54554F5CF917}"/>
              </a:ext>
            </a:extLst>
          </p:cNvPr>
          <p:cNvSpPr>
            <a:spLocks noGrp="1"/>
          </p:cNvSpPr>
          <p:nvPr>
            <p:ph type="dt" sz="half" idx="10"/>
          </p:nvPr>
        </p:nvSpPr>
        <p:spPr/>
        <p:txBody>
          <a:bodyPr/>
          <a:lstStyle/>
          <a:p>
            <a:r>
              <a:rPr lang="en-US"/>
              <a:t>222</a:t>
            </a:r>
            <a:endParaRPr lang="en-IN"/>
          </a:p>
        </p:txBody>
      </p:sp>
      <p:sp>
        <p:nvSpPr>
          <p:cNvPr id="8" name="Footer Placeholder 7">
            <a:extLst>
              <a:ext uri="{FF2B5EF4-FFF2-40B4-BE49-F238E27FC236}">
                <a16:creationId xmlns:a16="http://schemas.microsoft.com/office/drawing/2014/main" id="{CCF088D1-62BF-44A7-A712-1AEC049FAD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349D8C-495B-F0E1-3093-40AC6ADDF8F6}"/>
              </a:ext>
            </a:extLst>
          </p:cNvPr>
          <p:cNvSpPr>
            <a:spLocks noGrp="1"/>
          </p:cNvSpPr>
          <p:nvPr>
            <p:ph type="sldNum" sz="quarter" idx="12"/>
          </p:nvPr>
        </p:nvSpPr>
        <p:spPr/>
        <p:txBody>
          <a:bodyPr/>
          <a:lstStyle/>
          <a:p>
            <a:fld id="{4A9795D8-83FD-4522-A0A1-E4DAAF0E10D3}" type="slidenum">
              <a:rPr lang="en-IN" smtClean="0"/>
              <a:t>‹#›</a:t>
            </a:fld>
            <a:endParaRPr lang="en-IN"/>
          </a:p>
        </p:txBody>
      </p:sp>
    </p:spTree>
    <p:extLst>
      <p:ext uri="{BB962C8B-B14F-4D97-AF65-F5344CB8AC3E}">
        <p14:creationId xmlns:p14="http://schemas.microsoft.com/office/powerpoint/2010/main" val="2495733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DD67-8853-D863-D56B-4841610645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F2F676-7869-E046-8F15-52887D4C50D1}"/>
              </a:ext>
            </a:extLst>
          </p:cNvPr>
          <p:cNvSpPr>
            <a:spLocks noGrp="1"/>
          </p:cNvSpPr>
          <p:nvPr>
            <p:ph type="dt" sz="half" idx="10"/>
          </p:nvPr>
        </p:nvSpPr>
        <p:spPr/>
        <p:txBody>
          <a:bodyPr/>
          <a:lstStyle/>
          <a:p>
            <a:r>
              <a:rPr lang="en-US"/>
              <a:t>222</a:t>
            </a:r>
            <a:endParaRPr lang="en-IN"/>
          </a:p>
        </p:txBody>
      </p:sp>
      <p:sp>
        <p:nvSpPr>
          <p:cNvPr id="4" name="Footer Placeholder 3">
            <a:extLst>
              <a:ext uri="{FF2B5EF4-FFF2-40B4-BE49-F238E27FC236}">
                <a16:creationId xmlns:a16="http://schemas.microsoft.com/office/drawing/2014/main" id="{5D11BE55-527D-258E-166C-26C674A129D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95DDD3-504C-C229-F806-4A451A339FFE}"/>
              </a:ext>
            </a:extLst>
          </p:cNvPr>
          <p:cNvSpPr>
            <a:spLocks noGrp="1"/>
          </p:cNvSpPr>
          <p:nvPr>
            <p:ph type="sldNum" sz="quarter" idx="12"/>
          </p:nvPr>
        </p:nvSpPr>
        <p:spPr/>
        <p:txBody>
          <a:bodyPr/>
          <a:lstStyle/>
          <a:p>
            <a:fld id="{4A9795D8-83FD-4522-A0A1-E4DAAF0E10D3}" type="slidenum">
              <a:rPr lang="en-IN" smtClean="0"/>
              <a:t>‹#›</a:t>
            </a:fld>
            <a:endParaRPr lang="en-IN"/>
          </a:p>
        </p:txBody>
      </p:sp>
    </p:spTree>
    <p:extLst>
      <p:ext uri="{BB962C8B-B14F-4D97-AF65-F5344CB8AC3E}">
        <p14:creationId xmlns:p14="http://schemas.microsoft.com/office/powerpoint/2010/main" val="369014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26099D-4E2C-D6BD-FD83-3A458998D8F9}"/>
              </a:ext>
            </a:extLst>
          </p:cNvPr>
          <p:cNvSpPr>
            <a:spLocks noGrp="1"/>
          </p:cNvSpPr>
          <p:nvPr>
            <p:ph type="dt" sz="half" idx="10"/>
          </p:nvPr>
        </p:nvSpPr>
        <p:spPr/>
        <p:txBody>
          <a:bodyPr/>
          <a:lstStyle/>
          <a:p>
            <a:r>
              <a:rPr lang="en-US"/>
              <a:t>222</a:t>
            </a:r>
            <a:endParaRPr lang="en-IN"/>
          </a:p>
        </p:txBody>
      </p:sp>
      <p:sp>
        <p:nvSpPr>
          <p:cNvPr id="3" name="Footer Placeholder 2">
            <a:extLst>
              <a:ext uri="{FF2B5EF4-FFF2-40B4-BE49-F238E27FC236}">
                <a16:creationId xmlns:a16="http://schemas.microsoft.com/office/drawing/2014/main" id="{2976FEAE-69CB-E862-4C35-0E38E27ED06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FB2282-FD2E-4E61-99EA-9E5B31D0647A}"/>
              </a:ext>
            </a:extLst>
          </p:cNvPr>
          <p:cNvSpPr>
            <a:spLocks noGrp="1"/>
          </p:cNvSpPr>
          <p:nvPr>
            <p:ph type="sldNum" sz="quarter" idx="12"/>
          </p:nvPr>
        </p:nvSpPr>
        <p:spPr/>
        <p:txBody>
          <a:bodyPr/>
          <a:lstStyle/>
          <a:p>
            <a:fld id="{4A9795D8-83FD-4522-A0A1-E4DAAF0E10D3}" type="slidenum">
              <a:rPr lang="en-IN" smtClean="0"/>
              <a:t>‹#›</a:t>
            </a:fld>
            <a:endParaRPr lang="en-IN"/>
          </a:p>
        </p:txBody>
      </p:sp>
    </p:spTree>
    <p:extLst>
      <p:ext uri="{BB962C8B-B14F-4D97-AF65-F5344CB8AC3E}">
        <p14:creationId xmlns:p14="http://schemas.microsoft.com/office/powerpoint/2010/main" val="2655105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3ABA-3E9A-8CF4-3218-0ECD9CA8F9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0EF167-A762-D097-AA35-8D0AB9A0B2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69568E5-7B2B-0B65-0E05-FD22DB537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87988-C3FC-C4E8-4EED-9DAB8A6DAE01}"/>
              </a:ext>
            </a:extLst>
          </p:cNvPr>
          <p:cNvSpPr>
            <a:spLocks noGrp="1"/>
          </p:cNvSpPr>
          <p:nvPr>
            <p:ph type="dt" sz="half" idx="10"/>
          </p:nvPr>
        </p:nvSpPr>
        <p:spPr/>
        <p:txBody>
          <a:bodyPr/>
          <a:lstStyle/>
          <a:p>
            <a:r>
              <a:rPr lang="en-US"/>
              <a:t>222</a:t>
            </a:r>
            <a:endParaRPr lang="en-IN"/>
          </a:p>
        </p:txBody>
      </p:sp>
      <p:sp>
        <p:nvSpPr>
          <p:cNvPr id="6" name="Footer Placeholder 5">
            <a:extLst>
              <a:ext uri="{FF2B5EF4-FFF2-40B4-BE49-F238E27FC236}">
                <a16:creationId xmlns:a16="http://schemas.microsoft.com/office/drawing/2014/main" id="{6DC96F33-517B-13A7-8D6F-E4A19DBD07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C58ACD-7A84-A622-156C-9F66D0492106}"/>
              </a:ext>
            </a:extLst>
          </p:cNvPr>
          <p:cNvSpPr>
            <a:spLocks noGrp="1"/>
          </p:cNvSpPr>
          <p:nvPr>
            <p:ph type="sldNum" sz="quarter" idx="12"/>
          </p:nvPr>
        </p:nvSpPr>
        <p:spPr/>
        <p:txBody>
          <a:bodyPr/>
          <a:lstStyle/>
          <a:p>
            <a:fld id="{4A9795D8-83FD-4522-A0A1-E4DAAF0E10D3}" type="slidenum">
              <a:rPr lang="en-IN" smtClean="0"/>
              <a:t>‹#›</a:t>
            </a:fld>
            <a:endParaRPr lang="en-IN"/>
          </a:p>
        </p:txBody>
      </p:sp>
    </p:spTree>
    <p:extLst>
      <p:ext uri="{BB962C8B-B14F-4D97-AF65-F5344CB8AC3E}">
        <p14:creationId xmlns:p14="http://schemas.microsoft.com/office/powerpoint/2010/main" val="371874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C3B68-B5F6-3541-DAAD-03437256DC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13C991-DFB1-042F-E524-DB71B6806B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958B70C-7EAF-75D3-2656-72D9D08F4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8EF521-CFA3-5556-769E-3EED465F6E77}"/>
              </a:ext>
            </a:extLst>
          </p:cNvPr>
          <p:cNvSpPr>
            <a:spLocks noGrp="1"/>
          </p:cNvSpPr>
          <p:nvPr>
            <p:ph type="dt" sz="half" idx="10"/>
          </p:nvPr>
        </p:nvSpPr>
        <p:spPr/>
        <p:txBody>
          <a:bodyPr/>
          <a:lstStyle/>
          <a:p>
            <a:r>
              <a:rPr lang="en-US"/>
              <a:t>222</a:t>
            </a:r>
            <a:endParaRPr lang="en-IN"/>
          </a:p>
        </p:txBody>
      </p:sp>
      <p:sp>
        <p:nvSpPr>
          <p:cNvPr id="6" name="Footer Placeholder 5">
            <a:extLst>
              <a:ext uri="{FF2B5EF4-FFF2-40B4-BE49-F238E27FC236}">
                <a16:creationId xmlns:a16="http://schemas.microsoft.com/office/drawing/2014/main" id="{57A87C24-FBBA-B4DD-1B42-CD671017F3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6A4C8B-B562-13D1-004C-17C584071227}"/>
              </a:ext>
            </a:extLst>
          </p:cNvPr>
          <p:cNvSpPr>
            <a:spLocks noGrp="1"/>
          </p:cNvSpPr>
          <p:nvPr>
            <p:ph type="sldNum" sz="quarter" idx="12"/>
          </p:nvPr>
        </p:nvSpPr>
        <p:spPr/>
        <p:txBody>
          <a:bodyPr/>
          <a:lstStyle/>
          <a:p>
            <a:fld id="{4A9795D8-83FD-4522-A0A1-E4DAAF0E10D3}" type="slidenum">
              <a:rPr lang="en-IN" smtClean="0"/>
              <a:t>‹#›</a:t>
            </a:fld>
            <a:endParaRPr lang="en-IN"/>
          </a:p>
        </p:txBody>
      </p:sp>
    </p:spTree>
    <p:extLst>
      <p:ext uri="{BB962C8B-B14F-4D97-AF65-F5344CB8AC3E}">
        <p14:creationId xmlns:p14="http://schemas.microsoft.com/office/powerpoint/2010/main" val="350746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8C858-6053-E6E5-BA16-11D1E2A4A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30DFCB-2517-751C-FDA1-C6BDC919DE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6868CF-E733-6B21-54EA-1BD0051A69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a:t>
            </a:r>
            <a:endParaRPr lang="en-IN"/>
          </a:p>
        </p:txBody>
      </p:sp>
      <p:sp>
        <p:nvSpPr>
          <p:cNvPr id="5" name="Footer Placeholder 4">
            <a:extLst>
              <a:ext uri="{FF2B5EF4-FFF2-40B4-BE49-F238E27FC236}">
                <a16:creationId xmlns:a16="http://schemas.microsoft.com/office/drawing/2014/main" id="{01D331BD-4280-7BF5-84BB-3C22E53598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5B5DAE-52BA-8DC8-4B1F-A8521EC9A5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795D8-83FD-4522-A0A1-E4DAAF0E10D3}" type="slidenum">
              <a:rPr lang="en-IN" smtClean="0"/>
              <a:t>‹#›</a:t>
            </a:fld>
            <a:endParaRPr lang="en-IN"/>
          </a:p>
        </p:txBody>
      </p:sp>
    </p:spTree>
    <p:extLst>
      <p:ext uri="{BB962C8B-B14F-4D97-AF65-F5344CB8AC3E}">
        <p14:creationId xmlns:p14="http://schemas.microsoft.com/office/powerpoint/2010/main" val="1761209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10A_E063B6BE.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arxiv.org/search/cs?searchtype=author&amp;query=Nakov,+P" TargetMode="External"/><Relationship Id="rId3" Type="http://schemas.openxmlformats.org/officeDocument/2006/relationships/hyperlink" Target="https://arxiv.org/search/cs?searchtype=author&amp;query=Li,+Q" TargetMode="External"/><Relationship Id="rId7" Type="http://schemas.openxmlformats.org/officeDocument/2006/relationships/hyperlink" Target="https://arxiv.org/search/cs?searchtype=author&amp;query=Wang,+Y" TargetMode="External"/><Relationship Id="rId12" Type="http://schemas.openxmlformats.org/officeDocument/2006/relationships/hyperlink" Target="http://proceedings.mlr.press/v119/guo20c.html" TargetMode="External"/><Relationship Id="rId2" Type="http://schemas.openxmlformats.org/officeDocument/2006/relationships/hyperlink" Target="https://arxiv.org/search/cs?searchtype=author&amp;query=Geng,+J" TargetMode="External"/><Relationship Id="rId1" Type="http://schemas.openxmlformats.org/officeDocument/2006/relationships/slideLayout" Target="../slideLayouts/slideLayout2.xml"/><Relationship Id="rId6" Type="http://schemas.openxmlformats.org/officeDocument/2006/relationships/hyperlink" Target="https://arxiv.org/search/cs?searchtype=author&amp;query=Cai,+F" TargetMode="External"/><Relationship Id="rId11" Type="http://schemas.openxmlformats.org/officeDocument/2006/relationships/hyperlink" Target="https://doi.org/10.48550/arXiv.2503.01854" TargetMode="External"/><Relationship Id="rId5" Type="http://schemas.openxmlformats.org/officeDocument/2006/relationships/hyperlink" Target="https://arxiv.org/search/cs?searchtype=author&amp;query=Chen,+Z" TargetMode="External"/><Relationship Id="rId10" Type="http://schemas.openxmlformats.org/officeDocument/2006/relationships/hyperlink" Target="https://arxiv.org/search/cs?searchtype=author&amp;query=Karray,+F" TargetMode="External"/><Relationship Id="rId4" Type="http://schemas.openxmlformats.org/officeDocument/2006/relationships/hyperlink" Target="https://arxiv.org/search/cs?searchtype=author&amp;query=Woisetschlaeger,+H" TargetMode="External"/><Relationship Id="rId9" Type="http://schemas.openxmlformats.org/officeDocument/2006/relationships/hyperlink" Target="https://arxiv.org/search/cs?searchtype=author&amp;query=Jacobsen,+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arxiv.org/pdf/2312.1591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manipal.edu/mu/academics/phd/admissions---phd-program/full-time-phd-with-dr-tma-pai-scholarship.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56C238-E7CD-50EE-C20C-02B1C3C0810D}"/>
              </a:ext>
            </a:extLst>
          </p:cNvPr>
          <p:cNvSpPr txBox="1"/>
          <p:nvPr/>
        </p:nvSpPr>
        <p:spPr>
          <a:xfrm>
            <a:off x="-14" y="843190"/>
            <a:ext cx="12192000" cy="981166"/>
          </a:xfrm>
          <a:prstGeom prst="rect">
            <a:avLst/>
          </a:prstGeom>
          <a:noFill/>
        </p:spPr>
        <p:txBody>
          <a:bodyPr wrap="square">
            <a:spAutoFit/>
          </a:bodyPr>
          <a:lstStyle/>
          <a:p>
            <a:pPr marL="0" marR="0" algn="ctr">
              <a:lnSpc>
                <a:spcPct val="115000"/>
              </a:lnSpc>
              <a:spcBef>
                <a:spcPts val="0"/>
              </a:spcBef>
              <a:spcAft>
                <a:spcPts val="1000"/>
              </a:spcAft>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Game-Theory-Based Balance: Formalizing the Machine Unlearning Problem as a Game Between Model Provider and Data Provider</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gn="ctr">
              <a:lnSpc>
                <a:spcPct val="115000"/>
              </a:lnSpc>
              <a:spcBef>
                <a:spcPts val="0"/>
              </a:spcBef>
              <a:spcAft>
                <a:spcPts val="1000"/>
              </a:spcAft>
            </a:pPr>
            <a:r>
              <a:rPr lang="en-US" sz="1200" b="1" dirty="0">
                <a:effectLst/>
                <a:latin typeface="Cambria" panose="02040503050406030204" pitchFamily="18" charset="0"/>
                <a:ea typeface="MS Mincho" panose="02020609040205080304" pitchFamily="49" charset="-128"/>
                <a:cs typeface="Times New Roman" panose="02020603050405020304" pitchFamily="18" charset="0"/>
              </a:rPr>
              <a:t>Machine Unlearning : Addressing the Challenge of Incorrectly Learned Information</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3" name="Rectangle 2">
            <a:extLst>
              <a:ext uri="{FF2B5EF4-FFF2-40B4-BE49-F238E27FC236}">
                <a16:creationId xmlns:a16="http://schemas.microsoft.com/office/drawing/2014/main" id="{17CB6EE5-8B8C-6F79-C7AC-F02C24B6EDB1}"/>
              </a:ext>
            </a:extLst>
          </p:cNvPr>
          <p:cNvSpPr/>
          <p:nvPr/>
        </p:nvSpPr>
        <p:spPr>
          <a:xfrm>
            <a:off x="3243453" y="2275946"/>
            <a:ext cx="5705061" cy="1077218"/>
          </a:xfrm>
          <a:prstGeom prst="rect">
            <a:avLst/>
          </a:prstGeom>
        </p:spPr>
        <p:txBody>
          <a:bodyPr wrap="square">
            <a:spAutoFit/>
          </a:bodyPr>
          <a:lstStyle/>
          <a:p>
            <a:pPr algn="ctr"/>
            <a:r>
              <a:rPr lang="en-US" sz="1600" b="1" dirty="0">
                <a:latin typeface="Times New Roman" panose="02020603050405020304" pitchFamily="18" charset="0"/>
                <a:cs typeface="Times New Roman" panose="02020603050405020304" pitchFamily="18" charset="0"/>
              </a:rPr>
              <a:t>Mr. Abhishek Hupele</a:t>
            </a:r>
          </a:p>
          <a:p>
            <a:pPr algn="ctr"/>
            <a:r>
              <a:rPr lang="en-US" sz="1600" dirty="0">
                <a:latin typeface="Times New Roman" panose="02020603050405020304" pitchFamily="18" charset="0"/>
                <a:cs typeface="Times New Roman" panose="02020603050405020304" pitchFamily="18" charset="0"/>
              </a:rPr>
              <a:t>Reg. No.: 240900465</a:t>
            </a:r>
          </a:p>
          <a:p>
            <a:pPr algn="ctr"/>
            <a:r>
              <a:rPr lang="en-US" sz="1600" dirty="0">
                <a:latin typeface="Times New Roman" panose="02020603050405020304" pitchFamily="18" charset="0"/>
                <a:cs typeface="Times New Roman" panose="02020603050405020304" pitchFamily="18" charset="0"/>
              </a:rPr>
              <a:t>Computer Scientist (PE), Research and Development - EV</a:t>
            </a:r>
          </a:p>
          <a:p>
            <a:pPr algn="ctr"/>
            <a:r>
              <a:rPr lang="en-US" sz="1600" dirty="0" err="1">
                <a:latin typeface="Times New Roman" panose="02020603050405020304" pitchFamily="18" charset="0"/>
                <a:cs typeface="Times New Roman" panose="02020603050405020304" pitchFamily="18" charset="0"/>
              </a:rPr>
              <a:t>EdgeVerve</a:t>
            </a:r>
            <a:r>
              <a:rPr lang="en-US" sz="1600" dirty="0">
                <a:latin typeface="Times New Roman" panose="02020603050405020304" pitchFamily="18" charset="0"/>
                <a:cs typeface="Times New Roman" panose="02020603050405020304" pitchFamily="18" charset="0"/>
              </a:rPr>
              <a:t> Systems Limited, An Infosys Company</a:t>
            </a:r>
          </a:p>
        </p:txBody>
      </p:sp>
      <p:sp>
        <p:nvSpPr>
          <p:cNvPr id="4" name="TextBox 3">
            <a:extLst>
              <a:ext uri="{FF2B5EF4-FFF2-40B4-BE49-F238E27FC236}">
                <a16:creationId xmlns:a16="http://schemas.microsoft.com/office/drawing/2014/main" id="{4C23ECF9-C73A-48FD-319C-ADCEAF5FCA80}"/>
              </a:ext>
            </a:extLst>
          </p:cNvPr>
          <p:cNvSpPr txBox="1"/>
          <p:nvPr/>
        </p:nvSpPr>
        <p:spPr>
          <a:xfrm flipH="1">
            <a:off x="3581381" y="3956474"/>
            <a:ext cx="5029200" cy="1077218"/>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Dr. Sanjay Singh</a:t>
            </a:r>
          </a:p>
          <a:p>
            <a:pPr algn="ctr"/>
            <a:r>
              <a:rPr lang="en-US" sz="1600" dirty="0">
                <a:latin typeface="Times New Roman" panose="02020603050405020304" pitchFamily="18" charset="0"/>
                <a:cs typeface="Times New Roman" panose="02020603050405020304" pitchFamily="18" charset="0"/>
              </a:rPr>
              <a:t>Professor (Guide)</a:t>
            </a:r>
          </a:p>
          <a:p>
            <a:pPr algn="ctr"/>
            <a:r>
              <a:rPr lang="en-US" sz="1600" dirty="0">
                <a:latin typeface="Times New Roman" panose="02020603050405020304" pitchFamily="18" charset="0"/>
                <a:cs typeface="Times New Roman" panose="02020603050405020304" pitchFamily="18" charset="0"/>
              </a:rPr>
              <a:t>School of Computer Engineering,</a:t>
            </a:r>
          </a:p>
          <a:p>
            <a:pPr algn="ctr"/>
            <a:r>
              <a:rPr lang="en-US" sz="1600" dirty="0">
                <a:latin typeface="Times New Roman" panose="02020603050405020304" pitchFamily="18" charset="0"/>
                <a:cs typeface="Times New Roman" panose="02020603050405020304" pitchFamily="18" charset="0"/>
              </a:rPr>
              <a:t>Manipal Institute of Technology, Manipal</a:t>
            </a:r>
            <a:endParaRPr lang="en-IN"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C805A23-E79D-C3AA-0483-FCBF1B532C33}"/>
              </a:ext>
            </a:extLst>
          </p:cNvPr>
          <p:cNvSpPr/>
          <p:nvPr/>
        </p:nvSpPr>
        <p:spPr>
          <a:xfrm>
            <a:off x="7124677" y="5369175"/>
            <a:ext cx="5029199" cy="830997"/>
          </a:xfrm>
          <a:prstGeom prst="rect">
            <a:avLst/>
          </a:prstGeom>
        </p:spPr>
        <p:txBody>
          <a:bodyPr wrap="square">
            <a:spAutoFit/>
          </a:bodyPr>
          <a:lstStyle/>
          <a:p>
            <a:pPr marL="0" marR="0" algn="ctr"/>
            <a:r>
              <a:rPr lang="en-US" sz="1600" b="1" dirty="0">
                <a:effectLst/>
                <a:latin typeface="Times New Roman" panose="02020603050405020304" pitchFamily="18" charset="0"/>
                <a:ea typeface="Times New Roman" panose="02020603050405020304" pitchFamily="18" charset="0"/>
              </a:rPr>
              <a:t>Dr. Naveen Kulkarni (Co-Guide)</a:t>
            </a:r>
            <a:endParaRPr lang="en-US" sz="1600" dirty="0">
              <a:effectLst/>
              <a:latin typeface="Times New Roman" panose="02020603050405020304" pitchFamily="18" charset="0"/>
              <a:ea typeface="Times New Roman" panose="02020603050405020304" pitchFamily="18" charset="0"/>
            </a:endParaRPr>
          </a:p>
          <a:p>
            <a:pPr marL="0" marR="0" algn="ctr"/>
            <a:r>
              <a:rPr lang="en-US" sz="1600" dirty="0">
                <a:effectLst/>
                <a:latin typeface="Times New Roman" panose="02020603050405020304" pitchFamily="18" charset="0"/>
                <a:ea typeface="Times New Roman" panose="02020603050405020304" pitchFamily="18" charset="0"/>
              </a:rPr>
              <a:t>Director – Product Engineering - AI</a:t>
            </a:r>
          </a:p>
          <a:p>
            <a:pPr marL="0" marR="0" algn="ctr"/>
            <a:r>
              <a:rPr lang="en-US" sz="1600" dirty="0" err="1">
                <a:effectLst/>
                <a:latin typeface="Times New Roman" panose="02020603050405020304" pitchFamily="18" charset="0"/>
                <a:ea typeface="Times New Roman" panose="02020603050405020304" pitchFamily="18" charset="0"/>
              </a:rPr>
              <a:t>EdgeVerve</a:t>
            </a:r>
            <a:r>
              <a:rPr lang="en-US" sz="1600" dirty="0">
                <a:effectLst/>
                <a:latin typeface="Times New Roman" panose="02020603050405020304" pitchFamily="18" charset="0"/>
                <a:ea typeface="Times New Roman" panose="02020603050405020304" pitchFamily="18" charset="0"/>
              </a:rPr>
              <a:t> Systems Limited, An Infosys Company</a:t>
            </a:r>
          </a:p>
        </p:txBody>
      </p:sp>
      <p:sp>
        <p:nvSpPr>
          <p:cNvPr id="6" name="TextBox 5">
            <a:extLst>
              <a:ext uri="{FF2B5EF4-FFF2-40B4-BE49-F238E27FC236}">
                <a16:creationId xmlns:a16="http://schemas.microsoft.com/office/drawing/2014/main" id="{0A4B357E-F3D3-9E74-EDA1-3E59F5248E7B}"/>
              </a:ext>
            </a:extLst>
          </p:cNvPr>
          <p:cNvSpPr txBox="1"/>
          <p:nvPr/>
        </p:nvSpPr>
        <p:spPr>
          <a:xfrm>
            <a:off x="2552686" y="1761169"/>
            <a:ext cx="7086600" cy="584775"/>
          </a:xfrm>
          <a:prstGeom prst="rect">
            <a:avLst/>
          </a:prstGeom>
          <a:noFill/>
        </p:spPr>
        <p:txBody>
          <a:bodyPr wrap="square" rtlCol="0">
            <a:spAutoFit/>
          </a:bodyPr>
          <a:lstStyle/>
          <a:p>
            <a:pPr algn="ctr"/>
            <a:r>
              <a:rPr lang="en-IN" sz="1600" dirty="0" err="1">
                <a:latin typeface="Times New Roman" panose="02020603050405020304" pitchFamily="18" charset="0"/>
                <a:cs typeface="Times New Roman" panose="02020603050405020304" pitchFamily="18" charset="0"/>
              </a:rPr>
              <a:t>Ph.D</a:t>
            </a:r>
            <a:r>
              <a:rPr lang="en-IN" sz="1600" dirty="0">
                <a:latin typeface="Times New Roman" panose="02020603050405020304" pitchFamily="18" charset="0"/>
                <a:cs typeface="Times New Roman" panose="02020603050405020304" pitchFamily="18" charset="0"/>
              </a:rPr>
              <a:t> Pre-Proposal Presentation</a:t>
            </a:r>
          </a:p>
          <a:p>
            <a:pPr algn="ctr"/>
            <a:r>
              <a:rPr lang="en-IN" sz="1600" dirty="0">
                <a:latin typeface="Times New Roman" panose="02020603050405020304" pitchFamily="18" charset="0"/>
                <a:cs typeface="Times New Roman" panose="02020603050405020304" pitchFamily="18" charset="0"/>
              </a:rPr>
              <a:t>by</a:t>
            </a:r>
          </a:p>
        </p:txBody>
      </p:sp>
      <p:sp>
        <p:nvSpPr>
          <p:cNvPr id="7" name="TextBox 6">
            <a:extLst>
              <a:ext uri="{FF2B5EF4-FFF2-40B4-BE49-F238E27FC236}">
                <a16:creationId xmlns:a16="http://schemas.microsoft.com/office/drawing/2014/main" id="{042AC434-5DCE-8421-B231-4354F196EFE2}"/>
              </a:ext>
            </a:extLst>
          </p:cNvPr>
          <p:cNvSpPr txBox="1"/>
          <p:nvPr/>
        </p:nvSpPr>
        <p:spPr>
          <a:xfrm>
            <a:off x="2744635" y="3583319"/>
            <a:ext cx="6702695"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Under the supervision of </a:t>
            </a:r>
          </a:p>
        </p:txBody>
      </p:sp>
      <p:pic>
        <p:nvPicPr>
          <p:cNvPr id="9" name="Picture 8">
            <a:extLst>
              <a:ext uri="{FF2B5EF4-FFF2-40B4-BE49-F238E27FC236}">
                <a16:creationId xmlns:a16="http://schemas.microsoft.com/office/drawing/2014/main" id="{232AEAA8-BF52-6764-0DB0-4EA5E9591E0C}"/>
              </a:ext>
            </a:extLst>
          </p:cNvPr>
          <p:cNvPicPr>
            <a:picLocks noChangeAspect="1"/>
          </p:cNvPicPr>
          <p:nvPr/>
        </p:nvPicPr>
        <p:blipFill rotWithShape="1">
          <a:blip r:embed="rId2">
            <a:extLst>
              <a:ext uri="{28A0092B-C50C-407E-A947-70E740481C1C}">
                <a14:useLocalDpi xmlns:a14="http://schemas.microsoft.com/office/drawing/2010/main" val="0"/>
              </a:ext>
            </a:extLst>
          </a:blip>
          <a:srcRect t="12653" b="9694"/>
          <a:stretch/>
        </p:blipFill>
        <p:spPr>
          <a:xfrm>
            <a:off x="9286875" y="0"/>
            <a:ext cx="2905125" cy="843190"/>
          </a:xfrm>
          <a:prstGeom prst="rect">
            <a:avLst/>
          </a:prstGeom>
        </p:spPr>
      </p:pic>
      <p:sp>
        <p:nvSpPr>
          <p:cNvPr id="10" name="Rectangle 9">
            <a:extLst>
              <a:ext uri="{FF2B5EF4-FFF2-40B4-BE49-F238E27FC236}">
                <a16:creationId xmlns:a16="http://schemas.microsoft.com/office/drawing/2014/main" id="{E29EAFD0-30F0-67AA-DF85-F53353707270}"/>
              </a:ext>
            </a:extLst>
          </p:cNvPr>
          <p:cNvSpPr/>
          <p:nvPr/>
        </p:nvSpPr>
        <p:spPr>
          <a:xfrm>
            <a:off x="0" y="6428792"/>
            <a:ext cx="12192000" cy="42920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ea typeface="Instrument Sans" pitchFamily="34" charset="-122"/>
                <a:cs typeface="Times New Roman" panose="02020603050405020304" pitchFamily="18" charset="0"/>
              </a:rPr>
              <a:t>      5</a:t>
            </a:r>
            <a:endParaRPr lang="en-IN" dirty="0">
              <a:solidFill>
                <a:schemeClr val="tx1"/>
              </a:solidFill>
            </a:endParaRPr>
          </a:p>
        </p:txBody>
      </p:sp>
      <p:sp>
        <p:nvSpPr>
          <p:cNvPr id="8" name="TextBox 7">
            <a:extLst>
              <a:ext uri="{FF2B5EF4-FFF2-40B4-BE49-F238E27FC236}">
                <a16:creationId xmlns:a16="http://schemas.microsoft.com/office/drawing/2014/main" id="{D9B9D8F5-5282-EC7B-6F49-AE55545A6448}"/>
              </a:ext>
            </a:extLst>
          </p:cNvPr>
          <p:cNvSpPr txBox="1"/>
          <p:nvPr/>
        </p:nvSpPr>
        <p:spPr>
          <a:xfrm>
            <a:off x="5484384" y="6470616"/>
            <a:ext cx="1223195" cy="307777"/>
          </a:xfrm>
          <a:prstGeom prst="rect">
            <a:avLst/>
          </a:prstGeom>
          <a:noFill/>
        </p:spPr>
        <p:txBody>
          <a:bodyPr wrap="square" rtlCol="0">
            <a:spAutoFit/>
          </a:bodyPr>
          <a:lstStyle/>
          <a:p>
            <a:pPr algn="ctr"/>
            <a:r>
              <a:rPr lang="en-IN" sz="1400" dirty="0">
                <a:solidFill>
                  <a:schemeClr val="bg1"/>
                </a:solidFill>
                <a:latin typeface="Times New Roman" panose="02020603050405020304" pitchFamily="18" charset="0"/>
                <a:cs typeface="Times New Roman" panose="02020603050405020304" pitchFamily="18" charset="0"/>
              </a:rPr>
              <a:t>Sep 06, 2025</a:t>
            </a:r>
          </a:p>
        </p:txBody>
      </p:sp>
      <p:sp>
        <p:nvSpPr>
          <p:cNvPr id="11" name="TextBox 10">
            <a:extLst>
              <a:ext uri="{FF2B5EF4-FFF2-40B4-BE49-F238E27FC236}">
                <a16:creationId xmlns:a16="http://schemas.microsoft.com/office/drawing/2014/main" id="{DB3891EB-7439-3E27-A229-497A81D341F1}"/>
              </a:ext>
            </a:extLst>
          </p:cNvPr>
          <p:cNvSpPr txBox="1"/>
          <p:nvPr/>
        </p:nvSpPr>
        <p:spPr>
          <a:xfrm flipH="1">
            <a:off x="38086" y="5274763"/>
            <a:ext cx="5029200" cy="1077218"/>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Dr. P.C. Siddalingaswamy</a:t>
            </a:r>
          </a:p>
          <a:p>
            <a:pPr algn="ctr"/>
            <a:r>
              <a:rPr lang="en-US" sz="1600" dirty="0">
                <a:latin typeface="Times New Roman" panose="02020603050405020304" pitchFamily="18" charset="0"/>
                <a:cs typeface="Times New Roman" panose="02020603050405020304" pitchFamily="18" charset="0"/>
              </a:rPr>
              <a:t>Associate Dean (Co-Guide)</a:t>
            </a:r>
          </a:p>
          <a:p>
            <a:pPr algn="ctr"/>
            <a:r>
              <a:rPr lang="en-US" sz="1600" dirty="0">
                <a:latin typeface="Times New Roman" panose="02020603050405020304" pitchFamily="18" charset="0"/>
                <a:cs typeface="Times New Roman" panose="02020603050405020304" pitchFamily="18" charset="0"/>
              </a:rPr>
              <a:t>School of Computer Engineering,</a:t>
            </a:r>
          </a:p>
          <a:p>
            <a:pPr algn="ctr"/>
            <a:r>
              <a:rPr lang="en-US" sz="1600" dirty="0">
                <a:latin typeface="Times New Roman" panose="02020603050405020304" pitchFamily="18" charset="0"/>
                <a:cs typeface="Times New Roman" panose="02020603050405020304" pitchFamily="18" charset="0"/>
              </a:rPr>
              <a:t>Manipal Institute of Technology, Manipal</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4328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CD7483-2A22-5E3E-4625-68EF8775D9C7}"/>
              </a:ext>
            </a:extLst>
          </p:cNvPr>
          <p:cNvSpPr txBox="1"/>
          <p:nvPr/>
        </p:nvSpPr>
        <p:spPr>
          <a:xfrm>
            <a:off x="787944" y="375159"/>
            <a:ext cx="2602956"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Research Gaps</a:t>
            </a:r>
            <a:endParaRPr lang="en-IN" sz="2800" dirty="0">
              <a:latin typeface="Times New Roman" panose="02020603050405020304" pitchFamily="18" charset="0"/>
              <a:cs typeface="Times New Roman" panose="02020603050405020304" pitchFamily="18" charset="0"/>
            </a:endParaRPr>
          </a:p>
        </p:txBody>
      </p:sp>
      <p:sp>
        <p:nvSpPr>
          <p:cNvPr id="24" name="Slide Number Placeholder 23">
            <a:extLst>
              <a:ext uri="{FF2B5EF4-FFF2-40B4-BE49-F238E27FC236}">
                <a16:creationId xmlns:a16="http://schemas.microsoft.com/office/drawing/2014/main" id="{A8A656DA-1A9B-1C20-C9B6-37093B56DCA7}"/>
              </a:ext>
            </a:extLst>
          </p:cNvPr>
          <p:cNvSpPr>
            <a:spLocks noGrp="1"/>
          </p:cNvSpPr>
          <p:nvPr>
            <p:ph type="sldNum" sz="quarter" idx="12"/>
          </p:nvPr>
        </p:nvSpPr>
        <p:spPr>
          <a:xfrm>
            <a:off x="8610600" y="6462962"/>
            <a:ext cx="2743200" cy="365125"/>
          </a:xfrm>
        </p:spPr>
        <p:txBody>
          <a:bodyPr/>
          <a:lstStyle/>
          <a:p>
            <a:fld id="{4A9795D8-83FD-4522-A0A1-E4DAAF0E10D3}" type="slidenum">
              <a:rPr lang="en-IN" smtClean="0">
                <a:solidFill>
                  <a:schemeClr val="bg1"/>
                </a:solidFill>
                <a:latin typeface="Times New Roman" panose="02020603050405020304" pitchFamily="18" charset="0"/>
                <a:cs typeface="Times New Roman" panose="02020603050405020304" pitchFamily="18" charset="0"/>
              </a:rPr>
              <a:t>10</a:t>
            </a:fld>
            <a:endParaRPr lang="en-IN"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CD22033-BAF1-FE7C-9265-568B6F7CCB28}"/>
              </a:ext>
            </a:extLst>
          </p:cNvPr>
          <p:cNvSpPr txBox="1"/>
          <p:nvPr/>
        </p:nvSpPr>
        <p:spPr>
          <a:xfrm>
            <a:off x="538352" y="934568"/>
            <a:ext cx="10565855" cy="5539978"/>
          </a:xfrm>
          <a:prstGeom prst="rect">
            <a:avLst/>
          </a:prstGeom>
          <a:noFill/>
        </p:spPr>
        <p:txBody>
          <a:bodyPr wrap="squar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1. Lack of Strategic Modeling (Game Theory)</a:t>
            </a:r>
          </a:p>
          <a:p>
            <a:pPr lvl="1">
              <a:lnSpc>
                <a:spcPct val="150000"/>
              </a:lnSpc>
              <a:buFont typeface="Arial" panose="020B0604020202020204" pitchFamily="34" charset="0"/>
              <a:buChar char="•"/>
            </a:pPr>
            <a:r>
              <a:rPr lang="en-US" sz="1600" b="0" i="0" dirty="0">
                <a:solidFill>
                  <a:srgbClr val="424242"/>
                </a:solidFill>
                <a:effectLst/>
                <a:latin typeface="Times New Roman" panose="02020603050405020304" pitchFamily="18" charset="0"/>
                <a:cs typeface="Times New Roman" panose="02020603050405020304" pitchFamily="18" charset="0"/>
              </a:rPr>
              <a:t>Trade-offs between unlearning accuracy and model utility.</a:t>
            </a:r>
          </a:p>
          <a:p>
            <a:pPr lvl="1">
              <a:lnSpc>
                <a:spcPct val="150000"/>
              </a:lnSpc>
              <a:buFont typeface="Arial" panose="020B0604020202020204" pitchFamily="34" charset="0"/>
              <a:buChar char="•"/>
            </a:pPr>
            <a:r>
              <a:rPr lang="en-US" sz="1600" b="0" i="0" dirty="0">
                <a:solidFill>
                  <a:srgbClr val="424242"/>
                </a:solidFill>
                <a:effectLst/>
                <a:latin typeface="Times New Roman" panose="02020603050405020304" pitchFamily="18" charset="0"/>
                <a:cs typeface="Times New Roman" panose="02020603050405020304" pitchFamily="18" charset="0"/>
              </a:rPr>
              <a:t>Absence of strategic frameworks to model stakeholder interactions</a:t>
            </a:r>
            <a:endParaRPr kumimoji="0" lang="en-US" altLang="en-US" sz="16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Segoe UI" panose="020B0502040204020203" pitchFamily="34" charset="0"/>
                <a:cs typeface="Segoe UI" panose="020B0502040204020203" pitchFamily="34" charset="0"/>
              </a:rPr>
              <a:t>2</a:t>
            </a:r>
            <a:r>
              <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Absence of Incentive Mechanisms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Segoe UI" panose="020B0502040204020203" pitchFamily="34" charset="0"/>
                <a:cs typeface="Segoe UI" panose="020B0502040204020203" pitchFamily="34" charset="0"/>
              </a:rPr>
              <a:t>3</a:t>
            </a:r>
            <a:r>
              <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Unlearning in Multi-Agent and Federated Settings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Segoe UI" panose="020B0502040204020203" pitchFamily="34" charset="0"/>
                <a:cs typeface="Segoe UI" panose="020B0502040204020203" pitchFamily="34" charset="0"/>
              </a:rPr>
              <a:t>4</a:t>
            </a:r>
            <a:r>
              <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Feature-Based and Partial Unlearning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Segoe UI" panose="020B0502040204020203" pitchFamily="34" charset="0"/>
                <a:cs typeface="Segoe UI" panose="020B0502040204020203" pitchFamily="34" charset="0"/>
              </a:rPr>
              <a:t>5</a:t>
            </a:r>
            <a:r>
              <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Sequential and Dynamic Unlearning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Segoe UI" panose="020B0502040204020203" pitchFamily="34" charset="0"/>
                <a:cs typeface="Segoe UI" panose="020B0502040204020203" pitchFamily="34" charset="0"/>
              </a:rPr>
              <a:t>6</a:t>
            </a:r>
            <a:r>
              <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Reinforcement ,Recommender Unlearning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Segoe UI" panose="020B0502040204020203" pitchFamily="34" charset="0"/>
                <a:cs typeface="Segoe UI" panose="020B0502040204020203" pitchFamily="34" charset="0"/>
              </a:rPr>
              <a:t>7. Verification and Auditing Gaps</a:t>
            </a:r>
            <a:endParaRPr kumimoji="0" lang="en-US" altLang="en-US" sz="240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F6AFDA1-904E-D7C6-C6DD-B05D2BEDECCD}"/>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376463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250"/>
                                  </p:stCondLst>
                                  <p:childTnLst>
                                    <p:animEffect transition="out" filter="fade">
                                      <p:cBhvr>
                                        <p:cTn id="6" dur="1750" tmFilter="0, 0; .2, .5; .8, .5; 1, 0"/>
                                        <p:tgtEl>
                                          <p:spTgt spid="2">
                                            <p:txEl>
                                              <p:pRg st="0" end="0"/>
                                            </p:txEl>
                                          </p:spTgt>
                                        </p:tgtEl>
                                      </p:cBhvr>
                                    </p:animEffect>
                                    <p:animScale>
                                      <p:cBhvr>
                                        <p:cTn id="7" dur="875" autoRev="1" fill="hold"/>
                                        <p:tgtEl>
                                          <p:spTgt spid="2">
                                            <p:txEl>
                                              <p:pRg st="0" end="0"/>
                                            </p:txEl>
                                          </p:spTgt>
                                        </p:tgtEl>
                                      </p:cBhvr>
                                      <p:by x="105000" y="105000"/>
                                    </p:animScale>
                                  </p:childTnLst>
                                </p:cTn>
                              </p:par>
                              <p:par>
                                <p:cTn id="8" presetID="26" presetClass="emph" presetSubtype="0" fill="hold" nodeType="withEffect">
                                  <p:stCondLst>
                                    <p:cond delay="250"/>
                                  </p:stCondLst>
                                  <p:childTnLst>
                                    <p:animEffect transition="out" filter="fade">
                                      <p:cBhvr>
                                        <p:cTn id="9" dur="1750" tmFilter="0, 0; .2, .5; .8, .5; 1, 0"/>
                                        <p:tgtEl>
                                          <p:spTgt spid="2">
                                            <p:txEl>
                                              <p:pRg st="3" end="3"/>
                                            </p:txEl>
                                          </p:spTgt>
                                        </p:tgtEl>
                                      </p:cBhvr>
                                    </p:animEffect>
                                    <p:animScale>
                                      <p:cBhvr>
                                        <p:cTn id="10" dur="875" autoRev="1" fill="hold"/>
                                        <p:tgtEl>
                                          <p:spTgt spid="2">
                                            <p:txEl>
                                              <p:pRg st="3" end="3"/>
                                            </p:txEl>
                                          </p:spTgt>
                                        </p:tgtEl>
                                      </p:cBhvr>
                                      <p:by x="105000" y="105000"/>
                                    </p:animScale>
                                  </p:childTnLst>
                                </p:cTn>
                              </p:par>
                              <p:par>
                                <p:cTn id="11" presetID="26" presetClass="emph" presetSubtype="0" fill="hold" nodeType="withEffect">
                                  <p:stCondLst>
                                    <p:cond delay="250"/>
                                  </p:stCondLst>
                                  <p:childTnLst>
                                    <p:animEffect transition="out" filter="fade">
                                      <p:cBhvr>
                                        <p:cTn id="12" dur="1750" tmFilter="0, 0; .2, .5; .8, .5; 1, 0"/>
                                        <p:tgtEl>
                                          <p:spTgt spid="2">
                                            <p:txEl>
                                              <p:pRg st="5" end="5"/>
                                            </p:txEl>
                                          </p:spTgt>
                                        </p:tgtEl>
                                      </p:cBhvr>
                                    </p:animEffect>
                                    <p:animScale>
                                      <p:cBhvr>
                                        <p:cTn id="13" dur="875" autoRev="1" fill="hold"/>
                                        <p:tgtEl>
                                          <p:spTgt spid="2">
                                            <p:txEl>
                                              <p:pRg st="5" end="5"/>
                                            </p:txEl>
                                          </p:spTgt>
                                        </p:tgtEl>
                                      </p:cBhvr>
                                      <p:by x="105000" y="105000"/>
                                    </p:animScale>
                                  </p:childTnLst>
                                </p:cTn>
                              </p:par>
                              <p:par>
                                <p:cTn id="14" presetID="26" presetClass="emph" presetSubtype="0" fill="hold" nodeType="withEffect">
                                  <p:stCondLst>
                                    <p:cond delay="250"/>
                                  </p:stCondLst>
                                  <p:childTnLst>
                                    <p:animEffect transition="out" filter="fade">
                                      <p:cBhvr>
                                        <p:cTn id="15" dur="1750" tmFilter="0, 0; .2, .5; .8, .5; 1, 0"/>
                                        <p:tgtEl>
                                          <p:spTgt spid="2">
                                            <p:txEl>
                                              <p:pRg st="7" end="7"/>
                                            </p:txEl>
                                          </p:spTgt>
                                        </p:tgtEl>
                                      </p:cBhvr>
                                    </p:animEffect>
                                    <p:animScale>
                                      <p:cBhvr>
                                        <p:cTn id="16" dur="875" autoRev="1" fill="hold"/>
                                        <p:tgtEl>
                                          <p:spTgt spid="2">
                                            <p:txEl>
                                              <p:pRg st="7" end="7"/>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B294B5D-285C-9C2A-61C1-DBD690BC41EF}"/>
              </a:ext>
            </a:extLst>
          </p:cNvPr>
          <p:cNvSpPr>
            <a:spLocks noGrp="1"/>
          </p:cNvSpPr>
          <p:nvPr>
            <p:ph type="sldNum" sz="quarter" idx="12"/>
          </p:nvPr>
        </p:nvSpPr>
        <p:spPr>
          <a:xfrm>
            <a:off x="11043138" y="6469123"/>
            <a:ext cx="310662"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11</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D9E628-2922-4EBC-7117-DEB1C9D97D32}"/>
              </a:ext>
            </a:extLst>
          </p:cNvPr>
          <p:cNvSpPr txBox="1"/>
          <p:nvPr/>
        </p:nvSpPr>
        <p:spPr>
          <a:xfrm>
            <a:off x="838199" y="367532"/>
            <a:ext cx="8207237"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Introduction-IV:</a:t>
            </a:r>
            <a:endParaRPr lang="en-IN" sz="2800" dirty="0"/>
          </a:p>
        </p:txBody>
      </p:sp>
      <p:sp>
        <p:nvSpPr>
          <p:cNvPr id="10" name="TextBox 9">
            <a:extLst>
              <a:ext uri="{FF2B5EF4-FFF2-40B4-BE49-F238E27FC236}">
                <a16:creationId xmlns:a16="http://schemas.microsoft.com/office/drawing/2014/main" id="{BAC86816-2C13-5EB4-46BC-80C80F543BFD}"/>
              </a:ext>
            </a:extLst>
          </p:cNvPr>
          <p:cNvSpPr txBox="1"/>
          <p:nvPr/>
        </p:nvSpPr>
        <p:spPr>
          <a:xfrm>
            <a:off x="853107" y="1123400"/>
            <a:ext cx="10515601" cy="4611199"/>
          </a:xfrm>
          <a:prstGeom prst="rect">
            <a:avLst/>
          </a:prstGeom>
          <a:noFill/>
        </p:spPr>
        <p:txBody>
          <a:bodyPr wrap="square">
            <a:spAutoFit/>
          </a:bodyPr>
          <a:lstStyle/>
          <a:p>
            <a:pPr algn="l">
              <a:lnSpc>
                <a:spcPct val="150000"/>
              </a:lnSpc>
            </a:pPr>
            <a:r>
              <a:rPr lang="en-US" b="1" i="0" dirty="0">
                <a:solidFill>
                  <a:srgbClr val="424242"/>
                </a:solidFill>
                <a:effectLst/>
                <a:latin typeface="Times New Roman" panose="02020603050405020304" pitchFamily="18" charset="0"/>
                <a:cs typeface="Times New Roman" panose="02020603050405020304" pitchFamily="18" charset="0"/>
              </a:rPr>
              <a:t>Bridging the Gap: Our Research Focus</a:t>
            </a:r>
          </a:p>
          <a:p>
            <a:pPr algn="l">
              <a:lnSpc>
                <a:spcPct val="150000"/>
              </a:lnSpc>
            </a:pPr>
            <a:r>
              <a:rPr lang="en-US" b="1" i="0" dirty="0">
                <a:solidFill>
                  <a:srgbClr val="424242"/>
                </a:solidFill>
                <a:effectLst/>
                <a:latin typeface="Times New Roman" panose="02020603050405020304" pitchFamily="18" charset="0"/>
                <a:cs typeface="Times New Roman" panose="02020603050405020304" pitchFamily="18" charset="0"/>
              </a:rPr>
              <a:t>Research Title:</a:t>
            </a:r>
            <a:r>
              <a:rPr lang="en-US" b="0" i="0" dirty="0">
                <a:solidFill>
                  <a:srgbClr val="424242"/>
                </a:solidFill>
                <a:effectLst/>
                <a:latin typeface="Times New Roman" panose="02020603050405020304" pitchFamily="18" charset="0"/>
                <a:cs typeface="Times New Roman" panose="02020603050405020304" pitchFamily="18" charset="0"/>
              </a:rPr>
              <a:t>  Game-Theory-Based Balance: Formalizing the Machine Unlearning Problem as a Game Between Model Provider and Data Provider</a:t>
            </a:r>
          </a:p>
          <a:p>
            <a:pPr algn="l">
              <a:lnSpc>
                <a:spcPct val="150000"/>
              </a:lnSpc>
            </a:pPr>
            <a:r>
              <a:rPr lang="en-US" b="1" i="0" dirty="0">
                <a:solidFill>
                  <a:srgbClr val="424242"/>
                </a:solidFill>
                <a:effectLst/>
                <a:latin typeface="Times New Roman" panose="02020603050405020304" pitchFamily="18" charset="0"/>
                <a:cs typeface="Times New Roman" panose="02020603050405020304" pitchFamily="18" charset="0"/>
              </a:rPr>
              <a:t>Key Points:</a:t>
            </a:r>
            <a:endParaRPr lang="en-US" b="0" i="0" dirty="0">
              <a:solidFill>
                <a:srgbClr val="424242"/>
              </a:solidFill>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We model unlearning as a strategic interaction:</a:t>
            </a:r>
          </a:p>
          <a:p>
            <a:pPr marL="742950" lvl="1" indent="-285750" algn="l">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Model Provider: wants to retain utility and minimize cost.</a:t>
            </a:r>
          </a:p>
          <a:p>
            <a:pPr marL="742950" lvl="1" indent="-285750" algn="l">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Data Provider: wants their data forgotten with guarantees.</a:t>
            </a:r>
          </a:p>
          <a:p>
            <a:pPr algn="l">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Game theory helps:</a:t>
            </a:r>
          </a:p>
          <a:p>
            <a:pPr marL="742950" lvl="1" indent="-285750" algn="l">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Formalize incentives and trade-offs.</a:t>
            </a:r>
          </a:p>
          <a:p>
            <a:pPr marL="742950" lvl="1" indent="-285750" algn="l">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Design equilibrium strategies for unlearning.</a:t>
            </a:r>
          </a:p>
          <a:p>
            <a:pPr marL="742950" lvl="1" indent="-285750" algn="l">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Analyze adversarial or cooperative behaviors.</a:t>
            </a:r>
          </a:p>
        </p:txBody>
      </p:sp>
      <p:sp>
        <p:nvSpPr>
          <p:cNvPr id="11" name="TextBox 10">
            <a:extLst>
              <a:ext uri="{FF2B5EF4-FFF2-40B4-BE49-F238E27FC236}">
                <a16:creationId xmlns:a16="http://schemas.microsoft.com/office/drawing/2014/main" id="{F6066B27-111D-A790-6B5B-BC5A9E28E999}"/>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257216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CB1C20-E5DF-F1E1-5B2A-A246173BF7E1}"/>
              </a:ext>
            </a:extLst>
          </p:cNvPr>
          <p:cNvSpPr txBox="1"/>
          <p:nvPr/>
        </p:nvSpPr>
        <p:spPr>
          <a:xfrm>
            <a:off x="838199" y="332344"/>
            <a:ext cx="3351381"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Objectives</a:t>
            </a:r>
            <a:endParaRPr lang="en-IN" sz="2800" dirty="0">
              <a:latin typeface="Times New Roman" panose="02020603050405020304" pitchFamily="18" charset="0"/>
              <a:cs typeface="Times New Roman" panose="02020603050405020304" pitchFamily="18" charset="0"/>
            </a:endParaRPr>
          </a:p>
        </p:txBody>
      </p:sp>
      <p:sp>
        <p:nvSpPr>
          <p:cNvPr id="24" name="Slide Number Placeholder 23">
            <a:extLst>
              <a:ext uri="{FF2B5EF4-FFF2-40B4-BE49-F238E27FC236}">
                <a16:creationId xmlns:a16="http://schemas.microsoft.com/office/drawing/2014/main" id="{73C4B8F4-CB8B-19DC-7A46-A4B391394EF7}"/>
              </a:ext>
            </a:extLst>
          </p:cNvPr>
          <p:cNvSpPr>
            <a:spLocks noGrp="1"/>
          </p:cNvSpPr>
          <p:nvPr>
            <p:ph type="sldNum" sz="quarter" idx="12"/>
          </p:nvPr>
        </p:nvSpPr>
        <p:spPr>
          <a:xfrm>
            <a:off x="8610600" y="6455740"/>
            <a:ext cx="27432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12</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AA3ED33-C995-91C2-44E0-B25F6D844978}"/>
              </a:ext>
            </a:extLst>
          </p:cNvPr>
          <p:cNvSpPr txBox="1"/>
          <p:nvPr/>
        </p:nvSpPr>
        <p:spPr>
          <a:xfrm>
            <a:off x="838199" y="1296205"/>
            <a:ext cx="10646230" cy="4265591"/>
          </a:xfrm>
          <a:prstGeom prst="rect">
            <a:avLst/>
          </a:prstGeom>
          <a:noFill/>
        </p:spPr>
        <p:txBody>
          <a:bodyPr wrap="square" anchor="ctr">
            <a:spAutoFit/>
          </a:bodyPr>
          <a:lstStyle/>
          <a:p>
            <a:pPr marL="457200" indent="-457200" algn="just">
              <a:lnSpc>
                <a:spcPct val="115000"/>
              </a:lnSpc>
              <a:spcAft>
                <a:spcPts val="600"/>
              </a:spcAft>
              <a:buFont typeface="+mj-lt"/>
              <a:buAutoNum type="arabicPeriod"/>
            </a:pPr>
            <a:r>
              <a:rPr lang="en-US" sz="2400" dirty="0">
                <a:latin typeface="Times New Roman" panose="02020603050405020304" pitchFamily="18" charset="0"/>
                <a:cs typeface="Times New Roman" panose="02020603050405020304" pitchFamily="18" charset="0"/>
              </a:rPr>
              <a:t>UNGAME: A Game-Theoretic Architecture for Strategic Machine Unlearning Across Diverse Models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(UNGAME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UNlearning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Game-Theoretic Architecture for Model Equilibrium)</a:t>
            </a:r>
          </a:p>
          <a:p>
            <a:pPr marL="457200" indent="-457200" algn="just">
              <a:lnSpc>
                <a:spcPct val="115000"/>
              </a:lnSpc>
              <a:spcAft>
                <a:spcPts val="600"/>
              </a:spcAft>
              <a:buFont typeface="+mj-lt"/>
              <a:buAutoNum type="arabicPeriod"/>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15000"/>
              </a:lnSpc>
              <a:spcAft>
                <a:spcPts val="600"/>
              </a:spcAft>
              <a:buFont typeface="+mj-lt"/>
              <a:buAutoNum type="arabicPeriod"/>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UNFEAT: Strategic Feature Unlearning with Equilibrium Verification and Auditing </a:t>
            </a:r>
            <a:r>
              <a:rPr lang="en-US" sz="1200" dirty="0">
                <a:latin typeface="Times New Roman" panose="02020603050405020304" pitchFamily="18" charset="0"/>
                <a:cs typeface="Times New Roman" panose="02020603050405020304" pitchFamily="18" charset="0"/>
              </a:rPr>
              <a:t>(UNFEAT : </a:t>
            </a:r>
            <a:r>
              <a:rPr lang="en-US" sz="1200" dirty="0" err="1">
                <a:latin typeface="Times New Roman" panose="02020603050405020304" pitchFamily="18" charset="0"/>
                <a:cs typeface="Times New Roman" panose="02020603050405020304" pitchFamily="18" charset="0"/>
              </a:rPr>
              <a:t>UNlearning</a:t>
            </a:r>
            <a:r>
              <a:rPr lang="en-US" sz="1200" dirty="0">
                <a:latin typeface="Times New Roman" panose="02020603050405020304" pitchFamily="18" charset="0"/>
                <a:cs typeface="Times New Roman" panose="02020603050405020304" pitchFamily="18" charset="0"/>
              </a:rPr>
              <a:t> Network for </a:t>
            </a:r>
            <a:r>
              <a:rPr lang="en-US" sz="1200" dirty="0" err="1">
                <a:latin typeface="Times New Roman" panose="02020603050405020304" pitchFamily="18" charset="0"/>
                <a:cs typeface="Times New Roman" panose="02020603050405020304" pitchFamily="18" charset="0"/>
              </a:rPr>
              <a:t>FEATure</a:t>
            </a:r>
            <a:r>
              <a:rPr lang="en-US" sz="1200" dirty="0">
                <a:latin typeface="Times New Roman" panose="02020603050405020304" pitchFamily="18" charset="0"/>
                <a:cs typeface="Times New Roman" panose="02020603050405020304" pitchFamily="18" charset="0"/>
              </a:rPr>
              <a:t>-based Analysis and Testing )</a:t>
            </a:r>
          </a:p>
          <a:p>
            <a:pPr algn="just">
              <a:lnSpc>
                <a:spcPct val="115000"/>
              </a:lnSpc>
              <a:spcAft>
                <a:spcPts val="600"/>
              </a:spcAft>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6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3. UNFED: Multi-Agent Game-Theoretic Modeling for Federated Machine                    Unlearning </a:t>
            </a:r>
            <a:r>
              <a:rPr lang="en-US" sz="1200" dirty="0">
                <a:latin typeface="Times New Roman" panose="02020603050405020304" pitchFamily="18" charset="0"/>
                <a:cs typeface="Times New Roman" panose="02020603050405020304" pitchFamily="18" charset="0"/>
              </a:rPr>
              <a:t>(UNFED: </a:t>
            </a:r>
            <a:r>
              <a:rPr lang="en-US" sz="1200" dirty="0" err="1">
                <a:latin typeface="Times New Roman" panose="02020603050405020304" pitchFamily="18" charset="0"/>
                <a:cs typeface="Times New Roman" panose="02020603050405020304" pitchFamily="18" charset="0"/>
              </a:rPr>
              <a:t>UNlearning</a:t>
            </a:r>
            <a:r>
              <a:rPr lang="en-US" sz="1200" dirty="0">
                <a:latin typeface="Times New Roman" panose="02020603050405020304" pitchFamily="18" charset="0"/>
                <a:cs typeface="Times New Roman" panose="02020603050405020304" pitchFamily="18" charset="0"/>
              </a:rPr>
              <a:t> in </a:t>
            </a:r>
            <a:r>
              <a:rPr lang="en-US" sz="1200" dirty="0" err="1">
                <a:latin typeface="Times New Roman" panose="02020603050405020304" pitchFamily="18" charset="0"/>
                <a:cs typeface="Times New Roman" panose="02020603050405020304" pitchFamily="18" charset="0"/>
              </a:rPr>
              <a:t>FEDerated</a:t>
            </a:r>
            <a:r>
              <a:rPr lang="en-US" sz="1200" dirty="0">
                <a:latin typeface="Times New Roman" panose="02020603050405020304" pitchFamily="18" charset="0"/>
                <a:cs typeface="Times New Roman" panose="02020603050405020304" pitchFamily="18" charset="0"/>
              </a:rPr>
              <a:t> systems )</a:t>
            </a:r>
          </a:p>
          <a:p>
            <a:pPr algn="just">
              <a:lnSpc>
                <a:spcPct val="115000"/>
              </a:lnSpc>
              <a:spcAft>
                <a:spcPts val="600"/>
              </a:spcAft>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B5D50B-1931-22CE-9193-2AFC08700765}"/>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186504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CB1C20-E5DF-F1E1-5B2A-A246173BF7E1}"/>
              </a:ext>
            </a:extLst>
          </p:cNvPr>
          <p:cNvSpPr txBox="1"/>
          <p:nvPr/>
        </p:nvSpPr>
        <p:spPr>
          <a:xfrm>
            <a:off x="838199" y="332344"/>
            <a:ext cx="7772401"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Research Gaps to Objectives Mapping</a:t>
            </a:r>
            <a:endParaRPr lang="en-IN" sz="2800" dirty="0">
              <a:latin typeface="Times New Roman" panose="02020603050405020304" pitchFamily="18" charset="0"/>
              <a:cs typeface="Times New Roman" panose="02020603050405020304" pitchFamily="18" charset="0"/>
            </a:endParaRPr>
          </a:p>
        </p:txBody>
      </p:sp>
      <p:sp>
        <p:nvSpPr>
          <p:cNvPr id="24" name="Slide Number Placeholder 23">
            <a:extLst>
              <a:ext uri="{FF2B5EF4-FFF2-40B4-BE49-F238E27FC236}">
                <a16:creationId xmlns:a16="http://schemas.microsoft.com/office/drawing/2014/main" id="{73C4B8F4-CB8B-19DC-7A46-A4B391394EF7}"/>
              </a:ext>
            </a:extLst>
          </p:cNvPr>
          <p:cNvSpPr>
            <a:spLocks noGrp="1"/>
          </p:cNvSpPr>
          <p:nvPr>
            <p:ph type="sldNum" sz="quarter" idx="12"/>
          </p:nvPr>
        </p:nvSpPr>
        <p:spPr>
          <a:xfrm>
            <a:off x="8610600" y="6455740"/>
            <a:ext cx="27432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13</a:t>
            </a:fld>
            <a:endParaRPr lang="en-IN" sz="1400" dirty="0">
              <a:solidFill>
                <a:schemeClr val="bg1"/>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3A88D27F-053C-A647-4659-D6A66F843BDD}"/>
              </a:ext>
            </a:extLst>
          </p:cNvPr>
          <p:cNvGrpSpPr/>
          <p:nvPr/>
        </p:nvGrpSpPr>
        <p:grpSpPr>
          <a:xfrm>
            <a:off x="1540702" y="1169357"/>
            <a:ext cx="9018740" cy="5054896"/>
            <a:chOff x="0" y="0"/>
            <a:chExt cx="6623715" cy="4392000"/>
          </a:xfrm>
        </p:grpSpPr>
        <p:sp>
          <p:nvSpPr>
            <p:cNvPr id="18" name="Rounded Rectangle 17">
              <a:extLst>
                <a:ext uri="{FF2B5EF4-FFF2-40B4-BE49-F238E27FC236}">
                  <a16:creationId xmlns:a16="http://schemas.microsoft.com/office/drawing/2014/main" id="{C4AD3E58-BD18-EB23-9715-1BACE94648DF}"/>
                </a:ext>
              </a:extLst>
            </p:cNvPr>
            <p:cNvSpPr/>
            <p:nvPr/>
          </p:nvSpPr>
          <p:spPr>
            <a:xfrm>
              <a:off x="0" y="0"/>
              <a:ext cx="2901600" cy="820800"/>
            </a:xfrm>
            <a:prstGeom prst="roundRect">
              <a:avLst/>
            </a:prstGeom>
            <a:solidFill>
              <a:srgbClr val="C46F8A">
                <a:alpha val="49773"/>
              </a:srgbClr>
            </a:solidFill>
            <a:ln w="19050">
              <a:solidFill>
                <a:srgbClr val="731B3F"/>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endParaRPr lang="en-IN"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600"/>
                </a:spcAft>
              </a:pPr>
              <a:r>
                <a:rPr lang="en-IN"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GAP-1</a:t>
              </a:r>
            </a:p>
            <a:p>
              <a:pPr algn="ctr">
                <a:lnSpc>
                  <a:spcPct val="107000"/>
                </a:lnSpc>
                <a:spcAft>
                  <a:spcPts val="600"/>
                </a:spcAft>
              </a:pPr>
              <a:r>
                <a:rPr lang="en-US"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Lack of Strategic Modeling (Game Theory)</a:t>
              </a:r>
            </a:p>
            <a:p>
              <a:pPr algn="ctr">
                <a:lnSpc>
                  <a:spcPct val="107000"/>
                </a:lnSpc>
                <a:spcAft>
                  <a:spcPts val="600"/>
                </a:spcAft>
              </a:pPr>
              <a:r>
                <a:rPr lang="en-US" sz="9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dirty="0">
                <a:solidFill>
                  <a:srgbClr val="595959"/>
                </a:solidFill>
                <a:effectLst/>
                <a:ea typeface="Calibri" panose="020F0502020204030204" pitchFamily="34" charset="0"/>
                <a:cs typeface="Times New Roman" panose="02020603050405020304" pitchFamily="18" charset="0"/>
              </a:endParaRPr>
            </a:p>
          </p:txBody>
        </p:sp>
        <p:sp>
          <p:nvSpPr>
            <p:cNvPr id="19" name="Rounded Rectangle 18">
              <a:extLst>
                <a:ext uri="{FF2B5EF4-FFF2-40B4-BE49-F238E27FC236}">
                  <a16:creationId xmlns:a16="http://schemas.microsoft.com/office/drawing/2014/main" id="{4A49132F-FB71-C8E1-0859-F5F7A5CB67EC}"/>
                </a:ext>
              </a:extLst>
            </p:cNvPr>
            <p:cNvSpPr/>
            <p:nvPr/>
          </p:nvSpPr>
          <p:spPr>
            <a:xfrm>
              <a:off x="0" y="1137600"/>
              <a:ext cx="2901315" cy="842010"/>
            </a:xfrm>
            <a:prstGeom prst="roundRect">
              <a:avLst/>
            </a:prstGeom>
            <a:solidFill>
              <a:srgbClr val="C46F8A">
                <a:alpha val="49992"/>
              </a:srgbClr>
            </a:solidFill>
            <a:ln w="19050">
              <a:solidFill>
                <a:srgbClr val="731A3F"/>
              </a:solidFill>
            </a:ln>
          </p:spPr>
          <p:style>
            <a:lnRef idx="2">
              <a:schemeClr val="accent2">
                <a:shade val="15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US"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GAP-2</a:t>
              </a:r>
              <a:endParaRPr lang="en-IN"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600"/>
                </a:spcAft>
              </a:pPr>
              <a:r>
                <a:rPr lang="en-US"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Absence of Incentive Mechanisms</a:t>
              </a:r>
            </a:p>
          </p:txBody>
        </p:sp>
        <p:sp>
          <p:nvSpPr>
            <p:cNvPr id="20" name="Rounded Rectangle 19">
              <a:extLst>
                <a:ext uri="{FF2B5EF4-FFF2-40B4-BE49-F238E27FC236}">
                  <a16:creationId xmlns:a16="http://schemas.microsoft.com/office/drawing/2014/main" id="{B0944A6B-56F4-DC1E-A0B4-8781365B53C2}"/>
                </a:ext>
              </a:extLst>
            </p:cNvPr>
            <p:cNvSpPr/>
            <p:nvPr/>
          </p:nvSpPr>
          <p:spPr>
            <a:xfrm>
              <a:off x="7200" y="2347200"/>
              <a:ext cx="2901315" cy="856615"/>
            </a:xfrm>
            <a:prstGeom prst="roundRect">
              <a:avLst/>
            </a:prstGeom>
            <a:solidFill>
              <a:schemeClr val="accent2">
                <a:alpha val="50000"/>
              </a:schemeClr>
            </a:solidFill>
            <a:ln w="19050">
              <a:solidFill>
                <a:schemeClr val="accent2">
                  <a:lumMod val="75000"/>
                </a:schemeClr>
              </a:solidFill>
            </a:ln>
          </p:spPr>
          <p:style>
            <a:lnRef idx="2">
              <a:schemeClr val="accent5">
                <a:shade val="15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endParaRPr lang="en-IN"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600"/>
                </a:spcAft>
              </a:pPr>
              <a:r>
                <a:rPr lang="en-IN"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GAP-3</a:t>
              </a:r>
              <a:endParaRPr lang="en-IN" sz="120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600"/>
                </a:spcAft>
              </a:pPr>
              <a:r>
                <a:rPr lang="en-US"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Feature-Based and Partial Unlearning</a:t>
              </a:r>
              <a:r>
                <a:rPr lang="en-US" sz="9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ctr">
                <a:lnSpc>
                  <a:spcPct val="107000"/>
                </a:lnSpc>
                <a:spcAft>
                  <a:spcPts val="600"/>
                </a:spcAft>
              </a:pPr>
              <a:endParaRPr lang="en-IN" sz="1500" dirty="0">
                <a:solidFill>
                  <a:srgbClr val="595959"/>
                </a:solidFill>
                <a:effectLst/>
                <a:ea typeface="Calibri" panose="020F0502020204030204" pitchFamily="34" charset="0"/>
                <a:cs typeface="Times New Roman" panose="02020603050405020304" pitchFamily="18" charset="0"/>
              </a:endParaRPr>
            </a:p>
          </p:txBody>
        </p:sp>
        <p:sp>
          <p:nvSpPr>
            <p:cNvPr id="21" name="Rounded Rectangle 20">
              <a:extLst>
                <a:ext uri="{FF2B5EF4-FFF2-40B4-BE49-F238E27FC236}">
                  <a16:creationId xmlns:a16="http://schemas.microsoft.com/office/drawing/2014/main" id="{906FAA55-B3FF-2BD1-063D-8E60AC5BBB92}"/>
                </a:ext>
              </a:extLst>
            </p:cNvPr>
            <p:cNvSpPr/>
            <p:nvPr/>
          </p:nvSpPr>
          <p:spPr>
            <a:xfrm>
              <a:off x="0" y="3564000"/>
              <a:ext cx="2901315" cy="828000"/>
            </a:xfrm>
            <a:prstGeom prst="roundRect">
              <a:avLst/>
            </a:prstGeom>
            <a:solidFill>
              <a:srgbClr val="F6D362">
                <a:alpha val="49757"/>
              </a:srgbClr>
            </a:solidFill>
            <a:ln w="19050">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endParaRPr lang="en-IN" sz="9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600"/>
                </a:spcAft>
              </a:pPr>
              <a:r>
                <a:rPr lang="en-IN"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GAP-4</a:t>
              </a:r>
              <a:endParaRPr lang="en-IN" sz="120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600"/>
                </a:spcAft>
              </a:pPr>
              <a:r>
                <a:rPr lang="en-US"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Unlearning in Multi-Agent and Federated Settings</a:t>
              </a:r>
            </a:p>
            <a:p>
              <a:pPr algn="ctr">
                <a:lnSpc>
                  <a:spcPct val="107000"/>
                </a:lnSpc>
                <a:spcAft>
                  <a:spcPts val="600"/>
                </a:spcAft>
              </a:pPr>
              <a:r>
                <a:rPr lang="en-US" sz="9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dirty="0">
                <a:solidFill>
                  <a:srgbClr val="595959"/>
                </a:solidFill>
                <a:effectLst/>
                <a:ea typeface="Calibri" panose="020F0502020204030204" pitchFamily="34" charset="0"/>
                <a:cs typeface="Times New Roman" panose="02020603050405020304" pitchFamily="18" charset="0"/>
              </a:endParaRPr>
            </a:p>
          </p:txBody>
        </p:sp>
        <p:sp>
          <p:nvSpPr>
            <p:cNvPr id="22" name="Rounded Rectangle 21">
              <a:extLst>
                <a:ext uri="{FF2B5EF4-FFF2-40B4-BE49-F238E27FC236}">
                  <a16:creationId xmlns:a16="http://schemas.microsoft.com/office/drawing/2014/main" id="{E1BB3A67-32F6-4F1F-CCEB-5A25A5FD9F81}"/>
                </a:ext>
              </a:extLst>
            </p:cNvPr>
            <p:cNvSpPr/>
            <p:nvPr/>
          </p:nvSpPr>
          <p:spPr>
            <a:xfrm>
              <a:off x="3722400" y="302400"/>
              <a:ext cx="2901315" cy="1166870"/>
            </a:xfrm>
            <a:prstGeom prst="roundRect">
              <a:avLst/>
            </a:prstGeom>
            <a:solidFill>
              <a:srgbClr val="C46F8A">
                <a:alpha val="49773"/>
              </a:srgbClr>
            </a:solidFill>
            <a:ln w="19050">
              <a:solidFill>
                <a:srgbClr val="731A3F"/>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GB"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OBJECTIVE-1</a:t>
              </a:r>
              <a:endParaRPr lang="en-IN" sz="120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60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UNGAME: A Game-Theoretic Architecture for Strategic Machine Unlearning Across Diverse Models</a:t>
              </a:r>
            </a:p>
          </p:txBody>
        </p:sp>
        <p:sp>
          <p:nvSpPr>
            <p:cNvPr id="23" name="Rounded Rectangle 22">
              <a:extLst>
                <a:ext uri="{FF2B5EF4-FFF2-40B4-BE49-F238E27FC236}">
                  <a16:creationId xmlns:a16="http://schemas.microsoft.com/office/drawing/2014/main" id="{CB81C69A-1D6F-6A69-038F-DE5C63A3DCC7}"/>
                </a:ext>
              </a:extLst>
            </p:cNvPr>
            <p:cNvSpPr/>
            <p:nvPr/>
          </p:nvSpPr>
          <p:spPr>
            <a:xfrm>
              <a:off x="3722400" y="1778400"/>
              <a:ext cx="2901315" cy="820800"/>
            </a:xfrm>
            <a:prstGeom prst="roundRect">
              <a:avLst/>
            </a:prstGeom>
            <a:solidFill>
              <a:srgbClr val="F9873E">
                <a:alpha val="50000"/>
              </a:srgbClr>
            </a:solidFill>
            <a:ln w="19050">
              <a:solidFill>
                <a:schemeClr val="accent2">
                  <a:lumMod val="75000"/>
                </a:schemeClr>
              </a:solidFill>
            </a:ln>
          </p:spPr>
          <p:style>
            <a:lnRef idx="2">
              <a:schemeClr val="accent5">
                <a:shade val="15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GB"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OBJECTIVE-2</a:t>
              </a:r>
              <a:endParaRPr lang="en-IN" sz="120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600"/>
                </a:spcAft>
              </a:pPr>
              <a:r>
                <a:rPr lang="en-US"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UNFEAT: Strategic Feature Unlearning with Equilibrium Verification and Auditing </a:t>
              </a:r>
              <a:r>
                <a:rPr lang="en-US" sz="9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dirty="0">
                <a:solidFill>
                  <a:srgbClr val="595959"/>
                </a:solidFill>
                <a:effectLst/>
                <a:ea typeface="Calibri" panose="020F0502020204030204" pitchFamily="34" charset="0"/>
                <a:cs typeface="Times New Roman" panose="02020603050405020304" pitchFamily="18" charset="0"/>
              </a:endParaRPr>
            </a:p>
          </p:txBody>
        </p:sp>
        <p:sp>
          <p:nvSpPr>
            <p:cNvPr id="25" name="Rounded Rectangle 24">
              <a:extLst>
                <a:ext uri="{FF2B5EF4-FFF2-40B4-BE49-F238E27FC236}">
                  <a16:creationId xmlns:a16="http://schemas.microsoft.com/office/drawing/2014/main" id="{542C6555-A3BE-3AA0-E806-CB46D79938AF}"/>
                </a:ext>
              </a:extLst>
            </p:cNvPr>
            <p:cNvSpPr/>
            <p:nvPr/>
          </p:nvSpPr>
          <p:spPr>
            <a:xfrm>
              <a:off x="3708000" y="3031200"/>
              <a:ext cx="2901315" cy="849600"/>
            </a:xfrm>
            <a:prstGeom prst="roundRect">
              <a:avLst/>
            </a:prstGeom>
            <a:solidFill>
              <a:srgbClr val="F6D362">
                <a:alpha val="49757"/>
              </a:srgbClr>
            </a:solidFill>
            <a:ln w="19050">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endParaRPr lang="en-GB" sz="9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600"/>
                </a:spcAft>
              </a:pPr>
              <a:r>
                <a:rPr lang="en-GB"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OBJECTIVE-3</a:t>
              </a:r>
              <a:endParaRPr lang="en-IN" sz="120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600"/>
                </a:spcAft>
              </a:pPr>
              <a:r>
                <a:rPr lang="en-US" sz="12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UNFED: Multi-Agent Game-Theoretic Modeling for Federated Machine Unlearning </a:t>
              </a:r>
              <a:r>
                <a:rPr lang="en-US" sz="9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dirty="0">
                <a:solidFill>
                  <a:srgbClr val="595959"/>
                </a:solidFill>
                <a:effectLst/>
                <a:ea typeface="Calibri" panose="020F0502020204030204" pitchFamily="34"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76B2AF82-A521-B17E-3069-6BC1352F9D25}"/>
                </a:ext>
              </a:extLst>
            </p:cNvPr>
            <p:cNvCxnSpPr/>
            <p:nvPr/>
          </p:nvCxnSpPr>
          <p:spPr>
            <a:xfrm>
              <a:off x="2901600" y="403200"/>
              <a:ext cx="821085" cy="532800"/>
            </a:xfrm>
            <a:prstGeom prst="line">
              <a:avLst/>
            </a:prstGeom>
            <a:ln w="38100" cap="flat" cmpd="sng" algn="ctr">
              <a:solidFill>
                <a:srgbClr val="731A3F"/>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036337AF-AADF-582E-ACAD-2E3122049B38}"/>
                </a:ext>
              </a:extLst>
            </p:cNvPr>
            <p:cNvCxnSpPr/>
            <p:nvPr/>
          </p:nvCxnSpPr>
          <p:spPr>
            <a:xfrm flipV="1">
              <a:off x="2901600" y="972000"/>
              <a:ext cx="820800" cy="604800"/>
            </a:xfrm>
            <a:prstGeom prst="line">
              <a:avLst/>
            </a:prstGeom>
            <a:ln w="38100" cap="flat" cmpd="sng" algn="ctr">
              <a:solidFill>
                <a:srgbClr val="731A3F"/>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2C7499E-B5A0-8344-BA05-2AB0D3E770FE}"/>
                </a:ext>
              </a:extLst>
            </p:cNvPr>
            <p:cNvCxnSpPr/>
            <p:nvPr/>
          </p:nvCxnSpPr>
          <p:spPr>
            <a:xfrm flipV="1">
              <a:off x="2908800" y="2181600"/>
              <a:ext cx="813885" cy="597600"/>
            </a:xfrm>
            <a:prstGeom prst="line">
              <a:avLst/>
            </a:prstGeom>
            <a:ln w="38100" cap="flat" cmpd="sng" algn="ctr">
              <a:solidFill>
                <a:schemeClr val="accent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AAE6687-BCDC-0BCC-E10F-D46C03583C28}"/>
                </a:ext>
              </a:extLst>
            </p:cNvPr>
            <p:cNvCxnSpPr/>
            <p:nvPr/>
          </p:nvCxnSpPr>
          <p:spPr>
            <a:xfrm flipV="1">
              <a:off x="2901600" y="3448800"/>
              <a:ext cx="806400" cy="547200"/>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 name="TextBox 2">
            <a:extLst>
              <a:ext uri="{FF2B5EF4-FFF2-40B4-BE49-F238E27FC236}">
                <a16:creationId xmlns:a16="http://schemas.microsoft.com/office/drawing/2014/main" id="{53435EAD-E9C1-8A7F-9539-DB38F2063DDC}"/>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221525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E9031B-E904-D6CC-014B-CC6E3A5A9125}"/>
              </a:ext>
            </a:extLst>
          </p:cNvPr>
          <p:cNvSpPr txBox="1"/>
          <p:nvPr/>
        </p:nvSpPr>
        <p:spPr>
          <a:xfrm>
            <a:off x="829995" y="382747"/>
            <a:ext cx="416654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Objective 1: Methodology</a:t>
            </a:r>
          </a:p>
        </p:txBody>
      </p:sp>
      <p:sp>
        <p:nvSpPr>
          <p:cNvPr id="9" name="Slide Number Placeholder 8">
            <a:extLst>
              <a:ext uri="{FF2B5EF4-FFF2-40B4-BE49-F238E27FC236}">
                <a16:creationId xmlns:a16="http://schemas.microsoft.com/office/drawing/2014/main" id="{641AF1BF-6AD4-934A-7D2E-3131CDFE9E1E}"/>
              </a:ext>
            </a:extLst>
          </p:cNvPr>
          <p:cNvSpPr>
            <a:spLocks noGrp="1"/>
          </p:cNvSpPr>
          <p:nvPr>
            <p:ph type="sldNum" sz="quarter" idx="12"/>
          </p:nvPr>
        </p:nvSpPr>
        <p:spPr>
          <a:xfrm>
            <a:off x="10985500" y="6465680"/>
            <a:ext cx="3683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14</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79A11D1-4C70-93FD-DCAA-CE799D17583D}"/>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pic>
        <p:nvPicPr>
          <p:cNvPr id="8" name="Picture 7">
            <a:extLst>
              <a:ext uri="{FF2B5EF4-FFF2-40B4-BE49-F238E27FC236}">
                <a16:creationId xmlns:a16="http://schemas.microsoft.com/office/drawing/2014/main" id="{8F0AB8F0-69D6-6BDA-A4C4-B85BD2D83E90}"/>
              </a:ext>
            </a:extLst>
          </p:cNvPr>
          <p:cNvPicPr>
            <a:picLocks noChangeAspect="1"/>
          </p:cNvPicPr>
          <p:nvPr/>
        </p:nvPicPr>
        <p:blipFill rotWithShape="1">
          <a:blip r:embed="rId2"/>
          <a:srcRect b="9907"/>
          <a:stretch/>
        </p:blipFill>
        <p:spPr bwMode="auto">
          <a:xfrm>
            <a:off x="3572271" y="1089705"/>
            <a:ext cx="3760942" cy="5082495"/>
          </a:xfrm>
          <a:prstGeom prst="rect">
            <a:avLst/>
          </a:prstGeom>
          <a:ln>
            <a:noFill/>
          </a:ln>
          <a:extLst>
            <a:ext uri="{53640926-AAD7-44D8-BBD7-CCE9431645EC}">
              <a14:shadowObscured xmlns:a14="http://schemas.microsoft.com/office/drawing/2010/main"/>
            </a:ext>
          </a:extLst>
        </p:spPr>
      </p:pic>
      <p:sp>
        <p:nvSpPr>
          <p:cNvPr id="12" name="Date Placeholder 3">
            <a:extLst>
              <a:ext uri="{FF2B5EF4-FFF2-40B4-BE49-F238E27FC236}">
                <a16:creationId xmlns:a16="http://schemas.microsoft.com/office/drawing/2014/main" id="{00765414-E3E5-9F24-97BF-9D3AC61D1855}"/>
              </a:ext>
            </a:extLst>
          </p:cNvPr>
          <p:cNvSpPr>
            <a:spLocks noGrp="1"/>
          </p:cNvSpPr>
          <p:nvPr>
            <p:ph type="dt" sz="half" idx="10"/>
          </p:nvPr>
        </p:nvSpPr>
        <p:spPr>
          <a:xfrm>
            <a:off x="3870157" y="6099968"/>
            <a:ext cx="10515600" cy="365125"/>
          </a:xfrm>
        </p:spPr>
        <p: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Figure 1.4:Objective 2 Methodology</a:t>
            </a:r>
            <a:br>
              <a:rPr lang="en-IN" sz="1000" b="1" dirty="0">
                <a:solidFill>
                  <a:schemeClr val="tx1"/>
                </a:solidFill>
                <a:latin typeface="Times New Roman" panose="02020603050405020304" pitchFamily="18" charset="0"/>
                <a:cs typeface="Times New Roman" panose="02020603050405020304" pitchFamily="18" charset="0"/>
              </a:rPr>
            </a:br>
            <a:r>
              <a:rPr lang="en-IN" sz="1000" b="1" dirty="0">
                <a:solidFill>
                  <a:schemeClr val="tx1"/>
                </a:solidFill>
                <a:latin typeface="Times New Roman" panose="02020603050405020304" pitchFamily="18" charset="0"/>
                <a:cs typeface="Times New Roman" panose="02020603050405020304" pitchFamily="18" charset="0"/>
              </a:rPr>
              <a:t>(source:</a:t>
            </a:r>
            <a:r>
              <a:rPr lang="en-US" sz="1000" b="1" u="sng" dirty="0">
                <a:solidFill>
                  <a:schemeClr val="tx1"/>
                </a:solidFill>
                <a:latin typeface="Times New Roman" panose="02020603050405020304" pitchFamily="18" charset="0"/>
                <a:cs typeface="Times New Roman" panose="02020603050405020304" pitchFamily="18" charset="0"/>
              </a:rPr>
              <a:t> Created by Abhishek Hupele using AI-generated visualizations via Microsoft Copilot (GPT-4))</a:t>
            </a:r>
            <a:endParaRPr lang="en-IN" sz="1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80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E9031B-E904-D6CC-014B-CC6E3A5A9125}"/>
              </a:ext>
            </a:extLst>
          </p:cNvPr>
          <p:cNvSpPr txBox="1"/>
          <p:nvPr/>
        </p:nvSpPr>
        <p:spPr>
          <a:xfrm>
            <a:off x="829995" y="382747"/>
            <a:ext cx="416654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Objective 2: Methodology</a:t>
            </a:r>
          </a:p>
        </p:txBody>
      </p:sp>
      <p:sp>
        <p:nvSpPr>
          <p:cNvPr id="9" name="Slide Number Placeholder 8">
            <a:extLst>
              <a:ext uri="{FF2B5EF4-FFF2-40B4-BE49-F238E27FC236}">
                <a16:creationId xmlns:a16="http://schemas.microsoft.com/office/drawing/2014/main" id="{641AF1BF-6AD4-934A-7D2E-3131CDFE9E1E}"/>
              </a:ext>
            </a:extLst>
          </p:cNvPr>
          <p:cNvSpPr>
            <a:spLocks noGrp="1"/>
          </p:cNvSpPr>
          <p:nvPr>
            <p:ph type="sldNum" sz="quarter" idx="12"/>
          </p:nvPr>
        </p:nvSpPr>
        <p:spPr>
          <a:xfrm>
            <a:off x="10985500" y="6465680"/>
            <a:ext cx="3683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15</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79A11D1-4C70-93FD-DCAA-CE799D17583D}"/>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pic>
        <p:nvPicPr>
          <p:cNvPr id="4" name="Picture 3">
            <a:extLst>
              <a:ext uri="{FF2B5EF4-FFF2-40B4-BE49-F238E27FC236}">
                <a16:creationId xmlns:a16="http://schemas.microsoft.com/office/drawing/2014/main" id="{CF1B4D26-9E05-0A40-B96B-91521B7A0984}"/>
              </a:ext>
            </a:extLst>
          </p:cNvPr>
          <p:cNvPicPr>
            <a:picLocks noChangeAspect="1"/>
          </p:cNvPicPr>
          <p:nvPr/>
        </p:nvPicPr>
        <p:blipFill>
          <a:blip r:embed="rId2"/>
          <a:stretch>
            <a:fillRect/>
          </a:stretch>
        </p:blipFill>
        <p:spPr>
          <a:xfrm>
            <a:off x="3965265" y="1115421"/>
            <a:ext cx="3559629" cy="5339444"/>
          </a:xfrm>
          <a:prstGeom prst="rect">
            <a:avLst/>
          </a:prstGeom>
        </p:spPr>
      </p:pic>
      <p:sp>
        <p:nvSpPr>
          <p:cNvPr id="5" name="Date Placeholder 3">
            <a:extLst>
              <a:ext uri="{FF2B5EF4-FFF2-40B4-BE49-F238E27FC236}">
                <a16:creationId xmlns:a16="http://schemas.microsoft.com/office/drawing/2014/main" id="{0A7D6CC9-9120-D9D8-E52B-AD091001E402}"/>
              </a:ext>
            </a:extLst>
          </p:cNvPr>
          <p:cNvSpPr>
            <a:spLocks noGrp="1"/>
          </p:cNvSpPr>
          <p:nvPr>
            <p:ph type="dt" sz="half" idx="10"/>
          </p:nvPr>
        </p:nvSpPr>
        <p:spPr>
          <a:xfrm>
            <a:off x="3870157" y="6110128"/>
            <a:ext cx="10515600" cy="365125"/>
          </a:xfrm>
        </p:spPr>
        <p: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Figure 1.5:Objective 2 Methodology</a:t>
            </a:r>
            <a:br>
              <a:rPr lang="en-IN" sz="1000" b="1" dirty="0">
                <a:solidFill>
                  <a:schemeClr val="tx1"/>
                </a:solidFill>
                <a:latin typeface="Times New Roman" panose="02020603050405020304" pitchFamily="18" charset="0"/>
                <a:cs typeface="Times New Roman" panose="02020603050405020304" pitchFamily="18" charset="0"/>
              </a:rPr>
            </a:br>
            <a:r>
              <a:rPr lang="en-IN" sz="1000" b="1" dirty="0">
                <a:solidFill>
                  <a:schemeClr val="tx1"/>
                </a:solidFill>
                <a:latin typeface="Times New Roman" panose="02020603050405020304" pitchFamily="18" charset="0"/>
                <a:cs typeface="Times New Roman" panose="02020603050405020304" pitchFamily="18" charset="0"/>
              </a:rPr>
              <a:t>(source:</a:t>
            </a:r>
            <a:r>
              <a:rPr lang="en-US" sz="1000" b="1" u="sng" dirty="0">
                <a:solidFill>
                  <a:schemeClr val="tx1"/>
                </a:solidFill>
                <a:latin typeface="Times New Roman" panose="02020603050405020304" pitchFamily="18" charset="0"/>
                <a:cs typeface="Times New Roman" panose="02020603050405020304" pitchFamily="18" charset="0"/>
              </a:rPr>
              <a:t> Created by Abhishek Hupele using AI-generated visualizations via Microsoft Copilot (GPT-4))</a:t>
            </a:r>
            <a:endParaRPr lang="en-IN" sz="1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0709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E9031B-E904-D6CC-014B-CC6E3A5A9125}"/>
              </a:ext>
            </a:extLst>
          </p:cNvPr>
          <p:cNvSpPr txBox="1"/>
          <p:nvPr/>
        </p:nvSpPr>
        <p:spPr>
          <a:xfrm>
            <a:off x="829995" y="382747"/>
            <a:ext cx="226489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Methodology</a:t>
            </a:r>
          </a:p>
        </p:txBody>
      </p:sp>
      <p:sp>
        <p:nvSpPr>
          <p:cNvPr id="9" name="Slide Number Placeholder 8">
            <a:extLst>
              <a:ext uri="{FF2B5EF4-FFF2-40B4-BE49-F238E27FC236}">
                <a16:creationId xmlns:a16="http://schemas.microsoft.com/office/drawing/2014/main" id="{641AF1BF-6AD4-934A-7D2E-3131CDFE9E1E}"/>
              </a:ext>
            </a:extLst>
          </p:cNvPr>
          <p:cNvSpPr>
            <a:spLocks noGrp="1"/>
          </p:cNvSpPr>
          <p:nvPr>
            <p:ph type="sldNum" sz="quarter" idx="12"/>
          </p:nvPr>
        </p:nvSpPr>
        <p:spPr>
          <a:xfrm>
            <a:off x="10985500" y="6465680"/>
            <a:ext cx="3683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16</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121" name="TextBox 120">
            <a:extLst>
              <a:ext uri="{FF2B5EF4-FFF2-40B4-BE49-F238E27FC236}">
                <a16:creationId xmlns:a16="http://schemas.microsoft.com/office/drawing/2014/main" id="{A724632F-B143-77A0-0BC4-1F2815DE5865}"/>
              </a:ext>
            </a:extLst>
          </p:cNvPr>
          <p:cNvSpPr txBox="1"/>
          <p:nvPr/>
        </p:nvSpPr>
        <p:spPr>
          <a:xfrm>
            <a:off x="2934206" y="6074363"/>
            <a:ext cx="6323588" cy="246221"/>
          </a:xfrm>
          <a:prstGeom prst="rect">
            <a:avLst/>
          </a:prstGeom>
          <a:noFill/>
        </p:spPr>
        <p:txBody>
          <a:bodyPr wrap="square">
            <a:spAutoFit/>
          </a:bodyPr>
          <a:lstStyle/>
          <a:p>
            <a:pPr algn="ctr"/>
            <a:r>
              <a:rPr lang="en-IN" sz="1000" b="1" dirty="0">
                <a:latin typeface="Times New Roman" panose="02020603050405020304" pitchFamily="18" charset="0"/>
                <a:cs typeface="Times New Roman" panose="02020603050405020304" pitchFamily="18" charset="0"/>
              </a:rPr>
              <a:t>Figure 5.1: Decision Support System for Liver Trauma Assessment workflow</a:t>
            </a:r>
            <a:endParaRPr lang="en-US" sz="1000" b="1" dirty="0"/>
          </a:p>
        </p:txBody>
      </p:sp>
      <p:sp>
        <p:nvSpPr>
          <p:cNvPr id="3" name="TextBox 2">
            <a:extLst>
              <a:ext uri="{FF2B5EF4-FFF2-40B4-BE49-F238E27FC236}">
                <a16:creationId xmlns:a16="http://schemas.microsoft.com/office/drawing/2014/main" id="{979A11D1-4C70-93FD-DCAA-CE799D17583D}"/>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pic>
        <p:nvPicPr>
          <p:cNvPr id="6" name="Picture 5" descr="A diagram of a company&#10;&#10;AI-generated content may be incorrect.">
            <a:extLst>
              <a:ext uri="{FF2B5EF4-FFF2-40B4-BE49-F238E27FC236}">
                <a16:creationId xmlns:a16="http://schemas.microsoft.com/office/drawing/2014/main" id="{2C822486-3825-393E-AC36-C6F0744F8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793" y="1104984"/>
            <a:ext cx="10158413" cy="5150863"/>
          </a:xfrm>
          <a:prstGeom prst="rect">
            <a:avLst/>
          </a:prstGeom>
        </p:spPr>
      </p:pic>
      <p:cxnSp>
        <p:nvCxnSpPr>
          <p:cNvPr id="8" name="Connector: Elbow 7">
            <a:extLst>
              <a:ext uri="{FF2B5EF4-FFF2-40B4-BE49-F238E27FC236}">
                <a16:creationId xmlns:a16="http://schemas.microsoft.com/office/drawing/2014/main" id="{5D1E81E8-A2EC-33FD-05E1-79E4E0F4F8E5}"/>
              </a:ext>
            </a:extLst>
          </p:cNvPr>
          <p:cNvCxnSpPr/>
          <p:nvPr/>
        </p:nvCxnSpPr>
        <p:spPr>
          <a:xfrm rot="10800000">
            <a:off x="3320143" y="3124201"/>
            <a:ext cx="7173686" cy="1545771"/>
          </a:xfrm>
          <a:prstGeom prst="bentConnector3">
            <a:avLst>
              <a:gd name="adj1" fmla="val 113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F265C0C9-6901-433E-85F8-42F6A38A6FD6}"/>
              </a:ext>
            </a:extLst>
          </p:cNvPr>
          <p:cNvSpPr>
            <a:spLocks noGrp="1"/>
          </p:cNvSpPr>
          <p:nvPr>
            <p:ph type="dt" sz="half" idx="10"/>
          </p:nvPr>
        </p:nvSpPr>
        <p:spPr>
          <a:xfrm>
            <a:off x="3870157" y="6069488"/>
            <a:ext cx="10515600" cy="365125"/>
          </a:xfrm>
        </p:spPr>
        <p: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Figure 1.6:Overall Methodology</a:t>
            </a:r>
            <a:br>
              <a:rPr lang="en-IN" sz="1000" b="1" dirty="0">
                <a:solidFill>
                  <a:schemeClr val="tx1"/>
                </a:solidFill>
                <a:latin typeface="Times New Roman" panose="02020603050405020304" pitchFamily="18" charset="0"/>
                <a:cs typeface="Times New Roman" panose="02020603050405020304" pitchFamily="18" charset="0"/>
              </a:rPr>
            </a:br>
            <a:r>
              <a:rPr lang="en-IN" sz="1000" b="1" dirty="0">
                <a:solidFill>
                  <a:schemeClr val="tx1"/>
                </a:solidFill>
                <a:latin typeface="Times New Roman" panose="02020603050405020304" pitchFamily="18" charset="0"/>
                <a:cs typeface="Times New Roman" panose="02020603050405020304" pitchFamily="18" charset="0"/>
              </a:rPr>
              <a:t>(source:</a:t>
            </a:r>
            <a:r>
              <a:rPr lang="en-US" sz="1000" b="1" u="sng" dirty="0">
                <a:solidFill>
                  <a:schemeClr val="tx1"/>
                </a:solidFill>
                <a:latin typeface="Times New Roman" panose="02020603050405020304" pitchFamily="18" charset="0"/>
                <a:cs typeface="Times New Roman" panose="02020603050405020304" pitchFamily="18" charset="0"/>
              </a:rPr>
              <a:t> Created by Abhishek Hupele using draw.io</a:t>
            </a:r>
            <a:endParaRPr lang="en-IN" sz="1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239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218026-F0E1-43C8-2A8C-3CF5BF6E01C9}"/>
              </a:ext>
            </a:extLst>
          </p:cNvPr>
          <p:cNvSpPr txBox="1"/>
          <p:nvPr/>
        </p:nvSpPr>
        <p:spPr>
          <a:xfrm>
            <a:off x="792645" y="391804"/>
            <a:ext cx="6097656" cy="523220"/>
          </a:xfrm>
          <a:prstGeom prst="rect">
            <a:avLst/>
          </a:prstGeom>
          <a:noFill/>
        </p:spPr>
        <p:txBody>
          <a:bodyPr wrap="square">
            <a:spAutoFit/>
          </a:bodyPr>
          <a:lstStyle/>
          <a:p>
            <a:r>
              <a:rPr lang="en-US" sz="2800" b="1">
                <a:latin typeface="Times New Roman" panose="02020603050405020304" pitchFamily="18" charset="0"/>
                <a:cs typeface="Times New Roman" panose="02020603050405020304" pitchFamily="18" charset="0"/>
              </a:rPr>
              <a:t>Course Work Details</a:t>
            </a:r>
            <a:endParaRPr lang="en-IN" sz="28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537D42ED-6937-1FC5-D21E-85DD5D8DDA24}"/>
              </a:ext>
            </a:extLst>
          </p:cNvPr>
          <p:cNvGraphicFramePr>
            <a:graphicFrameLocks noGrp="1"/>
          </p:cNvGraphicFramePr>
          <p:nvPr>
            <p:extLst>
              <p:ext uri="{D42A27DB-BD31-4B8C-83A1-F6EECF244321}">
                <p14:modId xmlns:p14="http://schemas.microsoft.com/office/powerpoint/2010/main" val="2465457042"/>
              </p:ext>
            </p:extLst>
          </p:nvPr>
        </p:nvGraphicFramePr>
        <p:xfrm>
          <a:off x="1465023" y="1817346"/>
          <a:ext cx="9261953" cy="1502434"/>
        </p:xfrm>
        <a:graphic>
          <a:graphicData uri="http://schemas.openxmlformats.org/drawingml/2006/table">
            <a:tbl>
              <a:tblPr firstRow="1" bandRow="1">
                <a:tableStyleId>{F5AB1C69-6EDB-4FF4-983F-18BD219EF322}</a:tableStyleId>
              </a:tblPr>
              <a:tblGrid>
                <a:gridCol w="1198664">
                  <a:extLst>
                    <a:ext uri="{9D8B030D-6E8A-4147-A177-3AD203B41FA5}">
                      <a16:colId xmlns:a16="http://schemas.microsoft.com/office/drawing/2014/main" val="112095384"/>
                    </a:ext>
                  </a:extLst>
                </a:gridCol>
                <a:gridCol w="5239180">
                  <a:extLst>
                    <a:ext uri="{9D8B030D-6E8A-4147-A177-3AD203B41FA5}">
                      <a16:colId xmlns:a16="http://schemas.microsoft.com/office/drawing/2014/main" val="632834027"/>
                    </a:ext>
                  </a:extLst>
                </a:gridCol>
                <a:gridCol w="1060007">
                  <a:extLst>
                    <a:ext uri="{9D8B030D-6E8A-4147-A177-3AD203B41FA5}">
                      <a16:colId xmlns:a16="http://schemas.microsoft.com/office/drawing/2014/main" val="2582267028"/>
                    </a:ext>
                  </a:extLst>
                </a:gridCol>
                <a:gridCol w="1764102">
                  <a:extLst>
                    <a:ext uri="{9D8B030D-6E8A-4147-A177-3AD203B41FA5}">
                      <a16:colId xmlns:a16="http://schemas.microsoft.com/office/drawing/2014/main" val="4292168148"/>
                    </a:ext>
                  </a:extLst>
                </a:gridCol>
              </a:tblGrid>
              <a:tr h="709954">
                <a:tc>
                  <a:txBody>
                    <a:bodyPr/>
                    <a:lstStyle/>
                    <a:p>
                      <a:pPr algn="ctr"/>
                      <a:r>
                        <a:rPr lang="en-IN" sz="2000" b="1" dirty="0">
                          <a:solidFill>
                            <a:schemeClr val="tx1"/>
                          </a:solidFill>
                          <a:latin typeface="Times New Roman" panose="02020603050405020304" pitchFamily="18" charset="0"/>
                          <a:cs typeface="Times New Roman" panose="02020603050405020304" pitchFamily="18" charset="0"/>
                        </a:rPr>
                        <a:t>S. No.</a:t>
                      </a:r>
                      <a:endParaRPr lang="en-IN" sz="20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kern="1200" dirty="0">
                          <a:solidFill>
                            <a:schemeClr val="tx1"/>
                          </a:solidFill>
                          <a:effectLst/>
                          <a:latin typeface="Times New Roman" panose="02020603050405020304" pitchFamily="18" charset="0"/>
                          <a:cs typeface="Times New Roman" panose="02020603050405020304" pitchFamily="18" charset="0"/>
                        </a:rPr>
                        <a:t>Title of Course Work</a:t>
                      </a:r>
                      <a:endParaRPr lang="en-IN" sz="20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2000" b="1" dirty="0">
                          <a:solidFill>
                            <a:schemeClr val="tx1"/>
                          </a:solidFill>
                          <a:latin typeface="Times New Roman" panose="02020603050405020304" pitchFamily="18" charset="0"/>
                          <a:cs typeface="Times New Roman" panose="02020603050405020304" pitchFamily="18" charset="0"/>
                        </a:rPr>
                        <a:t>Credits</a:t>
                      </a:r>
                      <a:endParaRPr lang="en-IN" sz="20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2000" b="1" dirty="0">
                          <a:solidFill>
                            <a:schemeClr val="tx1"/>
                          </a:solidFill>
                          <a:latin typeface="Times New Roman" panose="02020603050405020304" pitchFamily="18" charset="0"/>
                          <a:cs typeface="Times New Roman" panose="02020603050405020304" pitchFamily="18" charset="0"/>
                        </a:rPr>
                        <a:t>Status</a:t>
                      </a:r>
                      <a:endParaRPr lang="en-IN" sz="2000" b="1" i="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13385291"/>
                  </a:ext>
                </a:extLst>
              </a:tr>
              <a:tr h="370840">
                <a:tc>
                  <a:txBody>
                    <a:bodyPr/>
                    <a:lstStyle/>
                    <a:p>
                      <a:pPr algn="ctr"/>
                      <a:r>
                        <a:rPr lang="en-IN" sz="2000">
                          <a:latin typeface="Times New Roman" panose="02020603050405020304" pitchFamily="18" charset="0"/>
                          <a:cs typeface="Times New Roman" panose="02020603050405020304" pitchFamily="18" charset="0"/>
                        </a:rPr>
                        <a:t>1</a:t>
                      </a:r>
                      <a:endParaRPr lang="en-IN" sz="2000" i="0" dirty="0">
                        <a:latin typeface="Times New Roman" panose="02020603050405020304" pitchFamily="18" charset="0"/>
                        <a:cs typeface="Times New Roman" panose="02020603050405020304" pitchFamily="18" charset="0"/>
                      </a:endParaRPr>
                    </a:p>
                  </a:txBody>
                  <a:tcPr anchor="ctr"/>
                </a:tc>
                <a:tc>
                  <a:txBody>
                    <a:bodyPr/>
                    <a:lstStyle/>
                    <a:p>
                      <a:pPr algn="l"/>
                      <a:r>
                        <a:rPr lang="en-IN" sz="2000">
                          <a:latin typeface="Times New Roman" panose="02020603050405020304" pitchFamily="18" charset="0"/>
                          <a:cs typeface="Times New Roman" panose="02020603050405020304" pitchFamily="18" charset="0"/>
                        </a:rPr>
                        <a:t>Advanced Research Methodology (ARM)</a:t>
                      </a:r>
                      <a:endParaRPr lang="en-IN" sz="2000" i="0" dirty="0">
                        <a:latin typeface="Times New Roman" panose="02020603050405020304" pitchFamily="18" charset="0"/>
                        <a:cs typeface="Times New Roman" panose="02020603050405020304" pitchFamily="18" charset="0"/>
                      </a:endParaRPr>
                    </a:p>
                  </a:txBody>
                  <a:tcPr anchor="ctr"/>
                </a:tc>
                <a:tc>
                  <a:txBody>
                    <a:bodyPr/>
                    <a:lstStyle/>
                    <a:p>
                      <a:pPr algn="ctr"/>
                      <a:r>
                        <a:rPr lang="en-IN" sz="2000">
                          <a:latin typeface="Times New Roman" panose="02020603050405020304" pitchFamily="18" charset="0"/>
                          <a:cs typeface="Times New Roman" panose="02020603050405020304" pitchFamily="18" charset="0"/>
                        </a:rPr>
                        <a:t>4</a:t>
                      </a:r>
                      <a:endParaRPr lang="en-IN" sz="2000" i="0" dirty="0">
                        <a:latin typeface="Times New Roman" panose="02020603050405020304" pitchFamily="18" charset="0"/>
                        <a:cs typeface="Times New Roman" panose="02020603050405020304" pitchFamily="18" charset="0"/>
                      </a:endParaRPr>
                    </a:p>
                  </a:txBody>
                  <a:tcPr anchor="ctr"/>
                </a:tc>
                <a:tc>
                  <a:txBody>
                    <a:bodyPr/>
                    <a:lstStyle/>
                    <a:p>
                      <a:pPr algn="l"/>
                      <a:r>
                        <a:rPr lang="en-IN" sz="2000" dirty="0">
                          <a:latin typeface="Times New Roman" panose="02020603050405020304" pitchFamily="18" charset="0"/>
                          <a:cs typeface="Times New Roman" panose="02020603050405020304" pitchFamily="18" charset="0"/>
                        </a:rPr>
                        <a:t>In-Progress</a:t>
                      </a:r>
                      <a:endParaRPr lang="en-IN" sz="20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6227466"/>
                  </a:ext>
                </a:extLst>
              </a:tr>
              <a:tr h="370840">
                <a:tc>
                  <a:txBody>
                    <a:bodyPr/>
                    <a:lstStyle/>
                    <a:p>
                      <a:pPr algn="ctr"/>
                      <a:r>
                        <a:rPr lang="en-IN" sz="2000">
                          <a:latin typeface="Times New Roman" panose="02020603050405020304" pitchFamily="18" charset="0"/>
                          <a:cs typeface="Times New Roman" panose="02020603050405020304" pitchFamily="18" charset="0"/>
                        </a:rPr>
                        <a:t>2</a:t>
                      </a:r>
                      <a:endParaRPr lang="en-IN" sz="2000" i="0" dirty="0">
                        <a:latin typeface="Times New Roman" panose="02020603050405020304" pitchFamily="18" charset="0"/>
                        <a:cs typeface="Times New Roman" panose="02020603050405020304" pitchFamily="18" charset="0"/>
                      </a:endParaRPr>
                    </a:p>
                  </a:txBody>
                  <a:tcPr anchor="ctr"/>
                </a:tc>
                <a:tc>
                  <a:txBody>
                    <a:bodyPr/>
                    <a:lstStyle/>
                    <a:p>
                      <a:pPr algn="l"/>
                      <a:r>
                        <a:rPr lang="en-IN" sz="2000" dirty="0">
                          <a:latin typeface="Times New Roman" panose="02020603050405020304" pitchFamily="18" charset="0"/>
                          <a:cs typeface="Times New Roman" panose="02020603050405020304" pitchFamily="18" charset="0"/>
                        </a:rPr>
                        <a:t>Research and Publication Ethics (RPE)</a:t>
                      </a:r>
                      <a:endParaRPr lang="en-IN" sz="2000" i="0" dirty="0">
                        <a:latin typeface="Times New Roman" panose="02020603050405020304" pitchFamily="18" charset="0"/>
                        <a:cs typeface="Times New Roman" panose="02020603050405020304" pitchFamily="18" charset="0"/>
                      </a:endParaRPr>
                    </a:p>
                  </a:txBody>
                  <a:tcPr anchor="ctr"/>
                </a:tc>
                <a:tc>
                  <a:txBody>
                    <a:bodyPr/>
                    <a:lstStyle/>
                    <a:p>
                      <a:pPr algn="ctr"/>
                      <a:r>
                        <a:rPr lang="en-IN" sz="2000">
                          <a:latin typeface="Times New Roman" panose="02020603050405020304" pitchFamily="18" charset="0"/>
                          <a:cs typeface="Times New Roman" panose="02020603050405020304" pitchFamily="18" charset="0"/>
                        </a:rPr>
                        <a:t>2</a:t>
                      </a:r>
                      <a:endParaRPr lang="en-IN" sz="2000" i="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1612390695"/>
                  </a:ext>
                </a:extLst>
              </a:tr>
            </a:tbl>
          </a:graphicData>
        </a:graphic>
      </p:graphicFrame>
      <p:sp>
        <p:nvSpPr>
          <p:cNvPr id="12" name="Slide Number Placeholder 11">
            <a:extLst>
              <a:ext uri="{FF2B5EF4-FFF2-40B4-BE49-F238E27FC236}">
                <a16:creationId xmlns:a16="http://schemas.microsoft.com/office/drawing/2014/main" id="{2BF8053E-D6A6-B3B9-AF70-302188607F8E}"/>
              </a:ext>
            </a:extLst>
          </p:cNvPr>
          <p:cNvSpPr>
            <a:spLocks noGrp="1"/>
          </p:cNvSpPr>
          <p:nvPr>
            <p:ph type="sldNum" sz="quarter" idx="12"/>
          </p:nvPr>
        </p:nvSpPr>
        <p:spPr>
          <a:xfrm>
            <a:off x="8610600" y="6466195"/>
            <a:ext cx="2743200" cy="365125"/>
          </a:xfrm>
        </p:spPr>
        <p:txBody>
          <a:bodyPr/>
          <a:lstStyle/>
          <a:p>
            <a:fld id="{4A9795D8-83FD-4522-A0A1-E4DAAF0E10D3}" type="slidenum">
              <a:rPr lang="en-IN" smtClean="0">
                <a:solidFill>
                  <a:schemeClr val="bg1"/>
                </a:solidFill>
                <a:latin typeface="Times New Roman" panose="02020603050405020304" pitchFamily="18" charset="0"/>
                <a:cs typeface="Times New Roman" panose="02020603050405020304" pitchFamily="18" charset="0"/>
              </a:rPr>
              <a:t>17</a:t>
            </a:fld>
            <a:endParaRPr lang="en-IN"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BD15FF7-8E12-F01D-8DF1-B5E0570520C3}"/>
              </a:ext>
            </a:extLst>
          </p:cNvPr>
          <p:cNvSpPr txBox="1"/>
          <p:nvPr/>
        </p:nvSpPr>
        <p:spPr>
          <a:xfrm>
            <a:off x="9512300" y="342900"/>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1B270B-0D2C-C246-4AF0-A3C940AF44A0}"/>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1899226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20039B0-A083-49B8-D189-A05E88D0E67B}"/>
              </a:ext>
            </a:extLst>
          </p:cNvPr>
          <p:cNvSpPr>
            <a:spLocks noGrp="1"/>
          </p:cNvSpPr>
          <p:nvPr>
            <p:ph type="sldNum" sz="quarter" idx="12"/>
          </p:nvPr>
        </p:nvSpPr>
        <p:spPr>
          <a:xfrm>
            <a:off x="8610600" y="6459865"/>
            <a:ext cx="2743200" cy="365125"/>
          </a:xfrm>
        </p:spPr>
        <p:txBody>
          <a:bodyPr/>
          <a:lstStyle/>
          <a:p>
            <a:fld id="{4A9795D8-83FD-4522-A0A1-E4DAAF0E10D3}" type="slidenum">
              <a:rPr lang="en-IN" smtClean="0">
                <a:solidFill>
                  <a:schemeClr val="bg1"/>
                </a:solidFill>
                <a:latin typeface="Times New Roman" panose="02020603050405020304" pitchFamily="18" charset="0"/>
                <a:cs typeface="Times New Roman" panose="02020603050405020304" pitchFamily="18" charset="0"/>
              </a:rPr>
              <a:t>18</a:t>
            </a:fld>
            <a:endParaRPr lang="en-IN"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0DC2C15-96C7-08BA-C3E6-1007F2E37639}"/>
              </a:ext>
            </a:extLst>
          </p:cNvPr>
          <p:cNvSpPr txBox="1"/>
          <p:nvPr/>
        </p:nvSpPr>
        <p:spPr>
          <a:xfrm>
            <a:off x="838200" y="334655"/>
            <a:ext cx="6102626" cy="523220"/>
          </a:xfrm>
          <a:prstGeom prst="rect">
            <a:avLst/>
          </a:prstGeom>
          <a:noFill/>
        </p:spPr>
        <p:txBody>
          <a:bodyPr wrap="square">
            <a:spAutoFit/>
          </a:bodyPr>
          <a:lstStyle/>
          <a:p>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Time Plan</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7FB7EC5-C8EA-63EA-F73A-DE4EAF0F7D65}"/>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pic>
        <p:nvPicPr>
          <p:cNvPr id="8" name="Picture 7">
            <a:extLst>
              <a:ext uri="{FF2B5EF4-FFF2-40B4-BE49-F238E27FC236}">
                <a16:creationId xmlns:a16="http://schemas.microsoft.com/office/drawing/2014/main" id="{9391CF48-4A93-D194-1E09-3947B9151DB4}"/>
              </a:ext>
            </a:extLst>
          </p:cNvPr>
          <p:cNvPicPr>
            <a:picLocks noChangeAspect="1"/>
          </p:cNvPicPr>
          <p:nvPr/>
        </p:nvPicPr>
        <p:blipFill>
          <a:blip r:embed="rId2"/>
          <a:stretch>
            <a:fillRect/>
          </a:stretch>
        </p:blipFill>
        <p:spPr>
          <a:xfrm>
            <a:off x="1822450" y="893102"/>
            <a:ext cx="8547100" cy="5526536"/>
          </a:xfrm>
          <a:prstGeom prst="rect">
            <a:avLst/>
          </a:prstGeom>
        </p:spPr>
      </p:pic>
    </p:spTree>
    <p:extLst>
      <p:ext uri="{BB962C8B-B14F-4D97-AF65-F5344CB8AC3E}">
        <p14:creationId xmlns:p14="http://schemas.microsoft.com/office/powerpoint/2010/main" val="3452810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B73308-2E79-D375-A0A3-07F8D791B574}"/>
              </a:ext>
            </a:extLst>
          </p:cNvPr>
          <p:cNvSpPr>
            <a:spLocks noGrp="1"/>
          </p:cNvSpPr>
          <p:nvPr>
            <p:ph type="sldNum" sz="quarter" idx="12"/>
          </p:nvPr>
        </p:nvSpPr>
        <p:spPr>
          <a:xfrm>
            <a:off x="8610600" y="6465585"/>
            <a:ext cx="27432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19</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9A4B6A-50D5-6289-A463-391516478142}"/>
              </a:ext>
            </a:extLst>
          </p:cNvPr>
          <p:cNvSpPr txBox="1"/>
          <p:nvPr/>
        </p:nvSpPr>
        <p:spPr>
          <a:xfrm>
            <a:off x="748187" y="395037"/>
            <a:ext cx="345961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References I</a:t>
            </a:r>
          </a:p>
        </p:txBody>
      </p:sp>
      <p:sp>
        <p:nvSpPr>
          <p:cNvPr id="4" name="TextBox 3">
            <a:extLst>
              <a:ext uri="{FF2B5EF4-FFF2-40B4-BE49-F238E27FC236}">
                <a16:creationId xmlns:a16="http://schemas.microsoft.com/office/drawing/2014/main" id="{5440D5F2-F9C5-DA6E-F70B-C98061020A12}"/>
              </a:ext>
            </a:extLst>
          </p:cNvPr>
          <p:cNvSpPr txBox="1"/>
          <p:nvPr/>
        </p:nvSpPr>
        <p:spPr>
          <a:xfrm>
            <a:off x="587829" y="883612"/>
            <a:ext cx="11016341" cy="5439374"/>
          </a:xfrm>
          <a:prstGeom prst="rect">
            <a:avLst/>
          </a:prstGeom>
          <a:noFill/>
        </p:spPr>
        <p:txBody>
          <a:bodyPr wrap="square" rtlCol="0">
            <a:spAutoFit/>
          </a:bodyPr>
          <a:lstStyle/>
          <a:p>
            <a:pPr marL="0" marR="0" algn="just">
              <a:lnSpc>
                <a:spcPct val="115000"/>
              </a:lnSpc>
              <a:spcBef>
                <a:spcPts val="0"/>
              </a:spcBef>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[1] Machine Unlearning: A Survey HENG XU, TIANQING ZHU, and LEFENG ZHANG, University of Technology Sydney, Australia WANLEI ZHOU, City University of Macau, China PHILIP S. YU, University of Illinois at Chicago, United States</a:t>
            </a:r>
          </a:p>
          <a:p>
            <a:pPr marL="0" marR="0" algn="just">
              <a:lnSpc>
                <a:spcPct val="115000"/>
              </a:lnSpc>
              <a:spcBef>
                <a:spcPts val="0"/>
              </a:spcBef>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[2] Machine Unlearning: A Comprehensive Survey WEIQI WANG, University of Technology Sydney, Australia ZHIYI TIAN, University of Technology Sydney, Australia CHENHAN ZHANG, University of Technology Sydney, Australia SHUI YU, University of Technology Sydney, Australia</a:t>
            </a:r>
          </a:p>
          <a:p>
            <a:pPr marL="0" marR="0" algn="just">
              <a:lnSpc>
                <a:spcPct val="115000"/>
              </a:lnSpc>
              <a:spcBef>
                <a:spcPts val="0"/>
              </a:spcBef>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[3] Stefanos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Leonardos</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and Georgios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Piliouras</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2022. Exploration-exploitation in multi-agent learning: Catastrophe theory meets game theory.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Artif</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Intell</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304 (2022), 103653.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DOI:http</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://dx.doi.org/10.1016/j.artint.2021.103653 </a:t>
            </a:r>
          </a:p>
          <a:p>
            <a:pPr marL="0" marR="0" algn="just">
              <a:spcBef>
                <a:spcPts val="0"/>
              </a:spcBef>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[4] Lei Cui,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Youyang</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Qu, Mohammad Reza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Nosouhi</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Shui Yu,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Jianwei</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Niu</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and Gang Xie. 2019. Improving data utility through game theory in personalized differential privacy. J.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Comput</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Sci. Technol. 34, 2 (2019), 272–286.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DOI:http</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//dx.doi.org/10.1007/s11390-019-1910-3</a:t>
            </a:r>
          </a:p>
          <a:p>
            <a:pPr marL="0" marR="0" algn="just">
              <a:lnSpc>
                <a:spcPct val="115000"/>
              </a:lnSpc>
              <a:spcBef>
                <a:spcPts val="0"/>
              </a:spcBef>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[5]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Xueqin</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Liang, Zheng Yan, Robert H. Deng, and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Qinghua</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Zheng. 2021. Investigating the adoption of hybrid encrypted cloud data deduplication with game theory. IEEE Trans. Parallel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Distrib</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Syst. 32, 3 (2021), 587–600.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DOI:http</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dx.doi</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org/10.1109/TPDS.2020.3028685 </a:t>
            </a:r>
          </a:p>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[6] </a:t>
            </a:r>
            <a:r>
              <a:rPr lang="en-US" sz="1400" u="none" strike="noStrike"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Jiahui</a:t>
            </a:r>
            <a:r>
              <a:rPr lang="en-US"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 </a:t>
            </a:r>
            <a:r>
              <a:rPr lang="en-US" sz="1400" u="none" strike="noStrike"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Geng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Qing Li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Herbert </a:t>
            </a:r>
            <a:r>
              <a:rPr lang="en-US" sz="1400" u="none" strike="noStrike"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Woisetschlaeger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u="none" strike="noStrike"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Zongxiong</a:t>
            </a:r>
            <a:r>
              <a:rPr lang="en-US"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 Chen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u="none" strike="noStrike"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6"/>
              </a:rPr>
              <a:t>Fengyu</a:t>
            </a:r>
            <a:r>
              <a:rPr lang="en-US"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6"/>
              </a:rPr>
              <a:t> Cai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u="none" strike="noStrike"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7"/>
              </a:rPr>
              <a:t>Yuxia</a:t>
            </a:r>
            <a:r>
              <a:rPr lang="en-US"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7"/>
              </a:rPr>
              <a:t> Wang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8"/>
              </a:rPr>
              <a:t>Preslav </a:t>
            </a:r>
            <a:r>
              <a:rPr lang="en-US" sz="1400" u="none" strike="noStrike"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8"/>
              </a:rPr>
              <a:t>Nakov</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9"/>
              </a:rPr>
              <a:t>Hans-Arno Jacobsen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10"/>
              </a:rPr>
              <a:t>Fakhri </a:t>
            </a:r>
            <a:r>
              <a:rPr lang="en-US" sz="1400" u="none" strike="noStrike"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10"/>
              </a:rPr>
              <a:t>Karray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 Comprehensive Survey of Machine Unlearning Techniques for Large Language Models DOI: </a:t>
            </a:r>
            <a:r>
              <a:rPr lang="en-US" sz="1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11"/>
              </a:rPr>
              <a:t>https://doi.org/10.48550/arXiv.2503.01854</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[7] Exploring Federated Unlearning: Review, Comparison, and Insights Yang Zhao, Member, IEEE,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Jiaxi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Yang, Student Member, IEEE,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Yiling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Tao, Student Member, IEEE,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Lixu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Wang, Student Member, IEEE,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Xiaoxiao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Li, Member, IEEE, Dusit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Niyato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Fellow, IEEE, and H. Vincent Poor, Life Fellow, IEEE</a:t>
            </a:r>
          </a:p>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[8] Chuan Guo, Tom Goldstein,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Awni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Y.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Hannun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and Laurens van der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Maaten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2020. Certified data removal from machine learning models. In 37th International Conference on Machine Learning (Proceedings of Machine Learning Research, Vol. 119). PMLR, 3832–3842. Retrieved from </a:t>
            </a:r>
            <a:r>
              <a:rPr lang="en-US" sz="1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12"/>
              </a:rPr>
              <a:t>http://proceedings.mlr.press/v119/guo20c.html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3A56388-00D8-816E-AC01-71EDCA017900}"/>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408020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2C3015D-2D37-0225-19B9-8CC1661B7C1C}"/>
              </a:ext>
            </a:extLst>
          </p:cNvPr>
          <p:cNvSpPr txBox="1"/>
          <p:nvPr/>
        </p:nvSpPr>
        <p:spPr>
          <a:xfrm>
            <a:off x="868018" y="928102"/>
            <a:ext cx="10485782" cy="5538504"/>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Introduction</a:t>
            </a:r>
          </a:p>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Literature Review</a:t>
            </a:r>
          </a:p>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Research Gaps</a:t>
            </a:r>
          </a:p>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Objectives</a:t>
            </a:r>
          </a:p>
          <a:p>
            <a:pPr marL="285750" indent="-285750">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Research Gaps to Objectives Mapping</a:t>
            </a:r>
            <a:endParaRPr lang="en-IN" sz="20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Methodology</a:t>
            </a:r>
          </a:p>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Course Work Details</a:t>
            </a:r>
          </a:p>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Time Plan</a:t>
            </a:r>
          </a:p>
          <a:p>
            <a:pPr marL="285750" indent="-285750">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References</a:t>
            </a:r>
          </a:p>
        </p:txBody>
      </p:sp>
      <p:sp>
        <p:nvSpPr>
          <p:cNvPr id="22" name="TextBox 21">
            <a:extLst>
              <a:ext uri="{FF2B5EF4-FFF2-40B4-BE49-F238E27FC236}">
                <a16:creationId xmlns:a16="http://schemas.microsoft.com/office/drawing/2014/main" id="{126BDC76-00B2-735B-7858-B39DDFBB5276}"/>
              </a:ext>
            </a:extLst>
          </p:cNvPr>
          <p:cNvSpPr txBox="1"/>
          <p:nvPr/>
        </p:nvSpPr>
        <p:spPr>
          <a:xfrm>
            <a:off x="868018" y="366782"/>
            <a:ext cx="8468139"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Presentation Overview</a:t>
            </a:r>
          </a:p>
        </p:txBody>
      </p:sp>
      <p:sp>
        <p:nvSpPr>
          <p:cNvPr id="6" name="Slide Number Placeholder 5">
            <a:extLst>
              <a:ext uri="{FF2B5EF4-FFF2-40B4-BE49-F238E27FC236}">
                <a16:creationId xmlns:a16="http://schemas.microsoft.com/office/drawing/2014/main" id="{60833551-B682-D11F-D891-1391D80E74CF}"/>
              </a:ext>
            </a:extLst>
          </p:cNvPr>
          <p:cNvSpPr>
            <a:spLocks noGrp="1"/>
          </p:cNvSpPr>
          <p:nvPr>
            <p:ph type="sldNum" sz="quarter" idx="12"/>
          </p:nvPr>
        </p:nvSpPr>
        <p:spPr>
          <a:xfrm>
            <a:off x="8610600" y="6455740"/>
            <a:ext cx="27432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2</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EC7C3C2-51C3-C63F-8035-14B9A7B45C5E}"/>
              </a:ext>
            </a:extLst>
          </p:cNvPr>
          <p:cNvSpPr txBox="1"/>
          <p:nvPr/>
        </p:nvSpPr>
        <p:spPr>
          <a:xfrm>
            <a:off x="1817225" y="6465751"/>
            <a:ext cx="888935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20642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B73308-2E79-D375-A0A3-07F8D791B574}"/>
              </a:ext>
            </a:extLst>
          </p:cNvPr>
          <p:cNvSpPr>
            <a:spLocks noGrp="1"/>
          </p:cNvSpPr>
          <p:nvPr>
            <p:ph type="sldNum" sz="quarter" idx="12"/>
          </p:nvPr>
        </p:nvSpPr>
        <p:spPr>
          <a:xfrm>
            <a:off x="8610600" y="6465585"/>
            <a:ext cx="27432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20</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9A4B6A-50D5-6289-A463-391516478142}"/>
              </a:ext>
            </a:extLst>
          </p:cNvPr>
          <p:cNvSpPr txBox="1"/>
          <p:nvPr/>
        </p:nvSpPr>
        <p:spPr>
          <a:xfrm>
            <a:off x="748187" y="395037"/>
            <a:ext cx="345961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References II</a:t>
            </a:r>
          </a:p>
        </p:txBody>
      </p:sp>
      <p:sp>
        <p:nvSpPr>
          <p:cNvPr id="4" name="TextBox 3">
            <a:extLst>
              <a:ext uri="{FF2B5EF4-FFF2-40B4-BE49-F238E27FC236}">
                <a16:creationId xmlns:a16="http://schemas.microsoft.com/office/drawing/2014/main" id="{5440D5F2-F9C5-DA6E-F70B-C98061020A12}"/>
              </a:ext>
            </a:extLst>
          </p:cNvPr>
          <p:cNvSpPr txBox="1"/>
          <p:nvPr/>
        </p:nvSpPr>
        <p:spPr>
          <a:xfrm>
            <a:off x="748187" y="938042"/>
            <a:ext cx="10750706" cy="5155386"/>
          </a:xfrm>
          <a:prstGeom prst="rect">
            <a:avLst/>
          </a:prstGeom>
          <a:noFill/>
        </p:spPr>
        <p:txBody>
          <a:bodyPr wrap="square" rtlCol="0">
            <a:spAutoFit/>
          </a:bodyPr>
          <a:lstStyle/>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[9] Reinforcement Unlearning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Dayong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Ye</a:t>
            </a:r>
            <a:r>
              <a:rPr lang="en-US" sz="1400" kern="100" dirty="0">
                <a:effectLst/>
                <a:latin typeface="Cambria Math" panose="02040503050406030204" pitchFamily="18" charset="0"/>
                <a:ea typeface="Aptos" panose="020B0004020202020204" pitchFamily="34" charset="0"/>
                <a:cs typeface="Cambria Math" panose="02040503050406030204" pitchFamily="18"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Tianqing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Zhu</a:t>
            </a:r>
            <a:r>
              <a:rPr lang="en-US" sz="1400" kern="100" dirty="0">
                <a:effectLst/>
                <a:latin typeface="Aptos" panose="020B0004020202020204" pitchFamily="34" charset="0"/>
                <a:ea typeface="Aptos" panose="020B0004020202020204" pitchFamily="34" charset="0"/>
                <a:cs typeface="Aptos" panose="020B0004020202020204" pitchFamily="34"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Congcong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Zhu</a:t>
            </a:r>
            <a:r>
              <a:rPr lang="en-US" sz="1400" kern="100" dirty="0">
                <a:effectLst/>
                <a:latin typeface="Aptos" panose="020B0004020202020204" pitchFamily="34" charset="0"/>
                <a:ea typeface="Aptos" panose="020B0004020202020204" pitchFamily="34" charset="0"/>
                <a:cs typeface="Aptos" panose="020B0004020202020204" pitchFamily="34"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Derui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Wang</a:t>
            </a:r>
            <a:r>
              <a:rPr lang="en-US" sz="1400" kern="100" dirty="0">
                <a:effectLst/>
                <a:latin typeface="Aptos" panose="020B0004020202020204" pitchFamily="34" charset="0"/>
                <a:ea typeface="Aptos" panose="020B0004020202020204" pitchFamily="34" charset="0"/>
                <a:cs typeface="Aptos" panose="020B0004020202020204" pitchFamily="34"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Kun Gao</a:t>
            </a:r>
            <a:r>
              <a:rPr lang="en-US" sz="1400" kern="100" dirty="0">
                <a:effectLst/>
                <a:latin typeface="Cambria Math" panose="02040503050406030204" pitchFamily="18" charset="0"/>
                <a:ea typeface="Aptos" panose="020B0004020202020204" pitchFamily="34" charset="0"/>
                <a:cs typeface="Cambria Math" panose="02040503050406030204" pitchFamily="18"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Zewei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Shi</a:t>
            </a:r>
            <a:r>
              <a:rPr lang="en-US" sz="1400" kern="100" dirty="0">
                <a:effectLst/>
                <a:latin typeface="Aptos" panose="020B0004020202020204" pitchFamily="34" charset="0"/>
                <a:ea typeface="Aptos" panose="020B0004020202020204" pitchFamily="34" charset="0"/>
                <a:cs typeface="Aptos" panose="020B0004020202020204" pitchFamily="34"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Sheng Shen,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Wanlei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Zhou† , and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Minhui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Xue‡ </a:t>
            </a:r>
            <a:r>
              <a:rPr lang="en-US" sz="1400" kern="100" dirty="0">
                <a:effectLst/>
                <a:latin typeface="Cambria Math" panose="02040503050406030204" pitchFamily="18" charset="0"/>
                <a:ea typeface="Aptos" panose="020B0004020202020204" pitchFamily="34" charset="0"/>
                <a:cs typeface="Cambria Math" panose="02040503050406030204" pitchFamily="18"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University of Technology Sydney, </a:t>
            </a:r>
            <a:r>
              <a:rPr lang="en-US" sz="1400" kern="100" dirty="0">
                <a:effectLst/>
                <a:latin typeface="Aptos" panose="020B0004020202020204" pitchFamily="34" charset="0"/>
                <a:ea typeface="Aptos" panose="020B0004020202020204" pitchFamily="34" charset="0"/>
                <a:cs typeface="Aptos" panose="020B0004020202020204" pitchFamily="34"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City University of Macau, </a:t>
            </a:r>
            <a:r>
              <a:rPr lang="en-US" sz="1400" kern="100" dirty="0">
                <a:effectLst/>
                <a:latin typeface="Aptos" panose="020B0004020202020204" pitchFamily="34" charset="0"/>
                <a:ea typeface="Aptos" panose="020B0004020202020204" pitchFamily="34" charset="0"/>
                <a:cs typeface="Aptos" panose="020B0004020202020204" pitchFamily="34"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CSIRO</a:t>
            </a:r>
            <a:r>
              <a:rPr lang="en-US" sz="1400" kern="100" dirty="0">
                <a:effectLst/>
                <a:latin typeface="Aptos" panose="020B0004020202020204" pitchFamily="34" charset="0"/>
                <a:ea typeface="Aptos" panose="020B0004020202020204" pitchFamily="34" charset="0"/>
                <a:cs typeface="Aptos" panose="020B0004020202020204" pitchFamily="34" charset="0"/>
              </a:rPr>
              <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s Data61, Torrens University Australia, </a:t>
            </a:r>
            <a:r>
              <a:rPr lang="en-US" sz="1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https://arxiv.org/pdf/2312.15910</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[10]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Xiaofeng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Ding,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Hongbiao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Fang, Zhilin Zhang, Kim-Kwang Raymond Choo, and Hai Jin. 2022. Privacy-preserving feature extraction via adversarial training. IEEE Trans.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Knowl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Data Eng. 34, 4 (2022), 1967–1979.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DOI:http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dx.doi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org/10.1109/TKDE.2020.2997604 </a:t>
            </a:r>
          </a:p>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[11] Bo Zhang,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Hancheng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Ye, Gang Yu, Bin Wang, Yike Wu,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Jiayuan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Fan, and Tao Chen. 2022. Sample-centric feature generation for semi-supervised few-shot learning. IEEE Trans. Image Process. 31 (2022), 2309–2320.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DOI:http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://dx. doi.org/10.1109/TIP.2022.3154938 </a:t>
            </a:r>
          </a:p>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[12] Jiajing Zhu,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Yongguo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Liu,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Chuanbiao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Wen, and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Xindong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Wu. 2022. DGDFS: Dependence Guided Discriminative Feature Selection for predicting adverse drug-drug interaction. IEEE Trans.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Knowl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Data Eng. 34, 1 (2022), 271–285.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DOI:http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://dx.doi.org/10.1109/TKDE.2020.2978055</a:t>
            </a:r>
          </a:p>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[13] [Wu et al., 2023]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Xinwei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Wu,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Junzhuo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Li,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Minghui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Xu,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Weilong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Dong,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Shuangzhi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Wu, Chao Bian, and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Deyi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Xiong. DEPN: Detecting and editing privacy neurons in pretrained language models. In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Houda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Bouamor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Juan Pino, and Kalika Bali, editors, Proceedings of the 2023 Conference on Empirical Methods in Natural Language Processing, pages 2875–2886, Singapore, December 2023. Association for Computational Linguistics.</a:t>
            </a:r>
          </a:p>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[14] [Jia et al., 2024]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Jinghan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Jia,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Jiancheng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Liu,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Yihua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Zhang, Parikshit Ram, Nathalie Baracaldo, and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Sijia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Liu. WAGLE: Strategic weight attribution for effective and modular unlearning in large language models. In The Thirty-eighth Annual Conf</a:t>
            </a:r>
          </a:p>
          <a:p>
            <a:pPr marL="0" marR="0" algn="just">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[15] A Survey on Recommendation Unlearning: Fundamentals, Taxonomy, Evaluation, and Open Questions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Yuyuan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Li,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Xiaohua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Feng,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Chaochao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Chen*, Senior Member, IEEE, and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Qiang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Yang, Fellow, IEEE</a:t>
            </a:r>
          </a:p>
        </p:txBody>
      </p:sp>
    </p:spTree>
    <p:extLst>
      <p:ext uri="{BB962C8B-B14F-4D97-AF65-F5344CB8AC3E}">
        <p14:creationId xmlns:p14="http://schemas.microsoft.com/office/powerpoint/2010/main" val="2267834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B888F9-4F68-9616-D652-D6093FFEEEC5}"/>
              </a:ext>
            </a:extLst>
          </p:cNvPr>
          <p:cNvSpPr>
            <a:spLocks noGrp="1"/>
          </p:cNvSpPr>
          <p:nvPr>
            <p:ph type="sldNum" sz="quarter" idx="12"/>
          </p:nvPr>
        </p:nvSpPr>
        <p:spPr>
          <a:xfrm>
            <a:off x="8610600" y="6455740"/>
            <a:ext cx="27432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21</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4917B98-BCB0-A92F-EA05-BF81A6DFF018}"/>
              </a:ext>
            </a:extLst>
          </p:cNvPr>
          <p:cNvSpPr txBox="1"/>
          <p:nvPr/>
        </p:nvSpPr>
        <p:spPr>
          <a:xfrm>
            <a:off x="3044687" y="2567226"/>
            <a:ext cx="6102626" cy="1015663"/>
          </a:xfrm>
          <a:prstGeom prst="rect">
            <a:avLst/>
          </a:prstGeom>
          <a:noFill/>
        </p:spPr>
        <p:txBody>
          <a:bodyPr wrap="square" anchor="ctr">
            <a:spAutoFit/>
          </a:bodyPr>
          <a:lstStyle/>
          <a:p>
            <a:pPr algn="ctr"/>
            <a:r>
              <a:rPr lang="en-US" sz="4000" dirty="0">
                <a:latin typeface="Times New Roman" panose="02020603050405020304" pitchFamily="18" charset="0"/>
                <a:cs typeface="Times New Roman" panose="02020603050405020304" pitchFamily="18" charset="0"/>
              </a:rPr>
              <a:t>Thank You</a:t>
            </a:r>
            <a:endParaRPr lang="en-IN" sz="4000" dirty="0">
              <a:latin typeface="Times New Roman" panose="02020603050405020304" pitchFamily="18" charset="0"/>
              <a:cs typeface="Times New Roman" panose="02020603050405020304" pitchFamily="18" charset="0"/>
              <a:hlinkClick r:id="rId2"/>
            </a:endParaRPr>
          </a:p>
          <a:p>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CD68D77-4902-1FFD-F64F-83A838FA0F88}"/>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321928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949C245-0D7A-5D9F-8E09-5712E993F6FD}"/>
              </a:ext>
            </a:extLst>
          </p:cNvPr>
          <p:cNvSpPr txBox="1"/>
          <p:nvPr/>
        </p:nvSpPr>
        <p:spPr>
          <a:xfrm>
            <a:off x="838199" y="367532"/>
            <a:ext cx="6835816" cy="523220"/>
          </a:xfrm>
          <a:prstGeom prst="rect">
            <a:avLst/>
          </a:prstGeom>
          <a:noFill/>
        </p:spPr>
        <p:txBody>
          <a:bodyPr wrap="square">
            <a:spAutoFit/>
          </a:bodyPr>
          <a:lstStyle/>
          <a:p>
            <a:pPr algn="l"/>
            <a:r>
              <a:rPr lang="en-US" sz="2800" b="1" i="0" dirty="0">
                <a:solidFill>
                  <a:srgbClr val="424242"/>
                </a:solidFill>
                <a:effectLst/>
                <a:latin typeface="Segoe Sans"/>
              </a:rPr>
              <a:t>Introduction-I: Responsible AI</a:t>
            </a:r>
          </a:p>
        </p:txBody>
      </p:sp>
      <p:sp>
        <p:nvSpPr>
          <p:cNvPr id="3" name="TextBox 2">
            <a:extLst>
              <a:ext uri="{FF2B5EF4-FFF2-40B4-BE49-F238E27FC236}">
                <a16:creationId xmlns:a16="http://schemas.microsoft.com/office/drawing/2014/main" id="{DBDC78FD-25B2-DD34-B4A4-096EAF20A5B3}"/>
              </a:ext>
            </a:extLst>
          </p:cNvPr>
          <p:cNvSpPr txBox="1"/>
          <p:nvPr/>
        </p:nvSpPr>
        <p:spPr>
          <a:xfrm>
            <a:off x="838200" y="899352"/>
            <a:ext cx="11353800" cy="6454139"/>
          </a:xfrm>
          <a:prstGeom prst="rect">
            <a:avLst/>
          </a:prstGeom>
          <a:noFill/>
        </p:spPr>
        <p:txBody>
          <a:bodyPr wrap="square" rtlCol="0">
            <a:spAutoFit/>
          </a:bodyPr>
          <a:lstStyle/>
          <a:p>
            <a:pPr algn="l">
              <a:lnSpc>
                <a:spcPct val="150000"/>
              </a:lnSpc>
            </a:pPr>
            <a:r>
              <a:rPr lang="en-US" b="1" i="0" dirty="0">
                <a:solidFill>
                  <a:srgbClr val="424242"/>
                </a:solidFill>
                <a:effectLst/>
                <a:latin typeface="Times New Roman" panose="02020603050405020304" pitchFamily="18" charset="0"/>
                <a:cs typeface="Times New Roman" panose="02020603050405020304" pitchFamily="18" charset="0"/>
              </a:rPr>
              <a:t>Responsible AI: The Foundation</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 Responsible AI (RAI) is about building AI systems that are:</a:t>
            </a: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Fair and unbiased</a:t>
            </a: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Transparent and explainable</a:t>
            </a: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Accountable and auditable</a:t>
            </a: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Privacy-preserving and secure</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 It emphasizes user rights, ethical data use, and compliance with legal frameworks.</a:t>
            </a:r>
            <a:endParaRPr lang="en-IN" dirty="0">
              <a:latin typeface="Times New Roman" panose="02020603050405020304" pitchFamily="18" charset="0"/>
              <a:cs typeface="Times New Roman" panose="02020603050405020304" pitchFamily="18" charset="0"/>
            </a:endParaRPr>
          </a:p>
          <a:p>
            <a:pPr algn="l">
              <a:lnSpc>
                <a:spcPct val="150000"/>
              </a:lnSpc>
            </a:pPr>
            <a:r>
              <a:rPr lang="en-US" b="1" i="0" dirty="0">
                <a:solidFill>
                  <a:srgbClr val="424242"/>
                </a:solidFill>
                <a:effectLst/>
                <a:latin typeface="Times New Roman" panose="02020603050405020304" pitchFamily="18" charset="0"/>
                <a:cs typeface="Times New Roman" panose="02020603050405020304" pitchFamily="18" charset="0"/>
              </a:rPr>
              <a:t>Machine Unlearning: A Pillar of Responsible AI </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Machine Unlearning is the process of removing the influence of specific data from a trained model.</a:t>
            </a: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The “Right to be Forgotten” (GDPR, CCPA), </a:t>
            </a:r>
            <a:r>
              <a:rPr lang="en-US" dirty="0"/>
              <a:t>DPDP Act (India)</a:t>
            </a:r>
            <a:endParaRPr lang="en-US" b="0" i="0" dirty="0">
              <a:solidFill>
                <a:srgbClr val="424242"/>
              </a:solidFill>
              <a:effectLst/>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Ethical data revocation</a:t>
            </a: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Mitigation of bias and adversarial data</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It ensures that AI systems remain compliant, fair, and adaptable.</a:t>
            </a:r>
          </a:p>
          <a:p>
            <a:pPr lvl="2">
              <a:lnSpc>
                <a:spcPct val="150000"/>
              </a:lnSpc>
            </a:pPr>
            <a:endParaRPr lang="en-IN" dirty="0">
              <a:effectLst/>
              <a:latin typeface="Times New Roman" panose="02020603050405020304" pitchFamily="18" charset="0"/>
              <a:cs typeface="Times New Roman" panose="02020603050405020304" pitchFamily="18" charset="0"/>
            </a:endParaRPr>
          </a:p>
          <a:p>
            <a:pPr marL="1257300" lvl="2" indent="-342900">
              <a:lnSpc>
                <a:spcPct val="150000"/>
              </a:lnSpc>
              <a:buFont typeface="Wingdings" pitchFamily="2" charset="2"/>
              <a:buChar char="§"/>
            </a:pPr>
            <a:endParaRPr lang="en-IN" dirty="0">
              <a:effectLst/>
              <a:latin typeface="Times New Roman" panose="02020603050405020304" pitchFamily="18" charset="0"/>
              <a:cs typeface="Times New Roman" panose="02020603050405020304" pitchFamily="18" charset="0"/>
            </a:endParaRPr>
          </a:p>
        </p:txBody>
      </p:sp>
      <p:sp>
        <p:nvSpPr>
          <p:cNvPr id="23" name="Slide Number Placeholder 5">
            <a:extLst>
              <a:ext uri="{FF2B5EF4-FFF2-40B4-BE49-F238E27FC236}">
                <a16:creationId xmlns:a16="http://schemas.microsoft.com/office/drawing/2014/main" id="{7FE97DE5-B1DF-FEA5-8A55-A70D00ADDBC9}"/>
              </a:ext>
            </a:extLst>
          </p:cNvPr>
          <p:cNvSpPr>
            <a:spLocks noGrp="1"/>
          </p:cNvSpPr>
          <p:nvPr>
            <p:ph type="sldNum" sz="quarter" idx="12"/>
          </p:nvPr>
        </p:nvSpPr>
        <p:spPr>
          <a:xfrm>
            <a:off x="11043138" y="6469123"/>
            <a:ext cx="310662"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3</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DC0BE6C-A515-1992-9D51-3C265C7FEE98}"/>
              </a:ext>
            </a:extLst>
          </p:cNvPr>
          <p:cNvSpPr txBox="1"/>
          <p:nvPr/>
        </p:nvSpPr>
        <p:spPr>
          <a:xfrm>
            <a:off x="1886674" y="6465751"/>
            <a:ext cx="8692588"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315560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949C245-0D7A-5D9F-8E09-5712E993F6FD}"/>
              </a:ext>
            </a:extLst>
          </p:cNvPr>
          <p:cNvSpPr txBox="1"/>
          <p:nvPr/>
        </p:nvSpPr>
        <p:spPr>
          <a:xfrm>
            <a:off x="838200" y="367532"/>
            <a:ext cx="6776032" cy="523220"/>
          </a:xfrm>
          <a:prstGeom prst="rect">
            <a:avLst/>
          </a:prstGeom>
          <a:noFill/>
        </p:spPr>
        <p:txBody>
          <a:bodyPr wrap="square">
            <a:spAutoFit/>
          </a:bodyPr>
          <a:lstStyle/>
          <a:p>
            <a:r>
              <a:rPr lang="en-US" sz="2800" b="1" i="0" dirty="0">
                <a:solidFill>
                  <a:srgbClr val="424242"/>
                </a:solidFill>
                <a:effectLst/>
                <a:latin typeface="Segoe Sans"/>
              </a:rPr>
              <a:t>Introduction</a:t>
            </a:r>
            <a:r>
              <a:rPr lang="en-IN" sz="2800" b="1" dirty="0">
                <a:latin typeface="Times New Roman" panose="02020603050405020304" pitchFamily="18" charset="0"/>
                <a:cs typeface="Times New Roman" panose="02020603050405020304" pitchFamily="18" charset="0"/>
              </a:rPr>
              <a:t>-II: Machine Unlearning</a:t>
            </a:r>
            <a:endParaRPr lang="en-IN" sz="2800" dirty="0"/>
          </a:p>
        </p:txBody>
      </p:sp>
      <p:sp>
        <p:nvSpPr>
          <p:cNvPr id="3" name="TextBox 2">
            <a:extLst>
              <a:ext uri="{FF2B5EF4-FFF2-40B4-BE49-F238E27FC236}">
                <a16:creationId xmlns:a16="http://schemas.microsoft.com/office/drawing/2014/main" id="{DBDC78FD-25B2-DD34-B4A4-096EAF20A5B3}"/>
              </a:ext>
            </a:extLst>
          </p:cNvPr>
          <p:cNvSpPr txBox="1"/>
          <p:nvPr/>
        </p:nvSpPr>
        <p:spPr>
          <a:xfrm>
            <a:off x="838199" y="952533"/>
            <a:ext cx="11244235" cy="5859553"/>
          </a:xfrm>
          <a:prstGeom prst="rect">
            <a:avLst/>
          </a:prstGeom>
          <a:noFill/>
        </p:spPr>
        <p:txBody>
          <a:bodyPr wrap="square" rtlCol="0">
            <a:spAutoFit/>
          </a:bodyPr>
          <a:lstStyle/>
          <a:p>
            <a:pPr algn="l">
              <a:lnSpc>
                <a:spcPct val="150000"/>
              </a:lnSpc>
            </a:pPr>
            <a:r>
              <a:rPr lang="en-US" b="1" i="0" dirty="0">
                <a:solidFill>
                  <a:srgbClr val="424242"/>
                </a:solidFill>
                <a:effectLst/>
                <a:latin typeface="Times New Roman" panose="02020603050405020304" pitchFamily="18" charset="0"/>
                <a:cs typeface="Times New Roman" panose="02020603050405020304" pitchFamily="18" charset="0"/>
              </a:rPr>
              <a:t>What is Machine Unlearning?</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Not just data deletion—requires reversing learned representations.</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Can be:</a:t>
            </a: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Exact (model is indistinguishable from one trained without the data)</a:t>
            </a: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Approximate (model behavior is statistically similar)</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Applied at different granularities:</a:t>
            </a:r>
          </a:p>
          <a:p>
            <a:pPr marL="1200150" lvl="2" indent="-285750">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Data point, feature, class, user-level</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Used in various model types: DNNs, LLMs, GNNs, SVMs, federated learning.</a:t>
            </a:r>
          </a:p>
          <a:p>
            <a:pPr algn="l">
              <a:lnSpc>
                <a:spcPct val="150000"/>
              </a:lnSpc>
            </a:pPr>
            <a:r>
              <a:rPr lang="en-US" b="1" i="0" dirty="0">
                <a:solidFill>
                  <a:srgbClr val="424242"/>
                </a:solidFill>
                <a:effectLst/>
                <a:latin typeface="Times New Roman" panose="02020603050405020304" pitchFamily="18" charset="0"/>
                <a:cs typeface="Times New Roman" panose="02020603050405020304" pitchFamily="18" charset="0"/>
              </a:rPr>
              <a:t>Why Machine Unlearning is Needed</a:t>
            </a:r>
            <a:endParaRPr lang="en-US" b="0" i="0" dirty="0">
              <a:solidFill>
                <a:srgbClr val="424242"/>
              </a:solidFill>
              <a:effectLst/>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Legal: GDPR (Article 17), CCPA/CPRA, </a:t>
            </a:r>
            <a:r>
              <a:rPr lang="en-US" dirty="0"/>
              <a:t>DPDP Act (India)</a:t>
            </a:r>
            <a:r>
              <a:rPr lang="en-US" b="0" i="0" dirty="0">
                <a:solidFill>
                  <a:srgbClr val="424242"/>
                </a:solidFill>
                <a:effectLst/>
                <a:latin typeface="Times New Roman" panose="02020603050405020304" pitchFamily="18" charset="0"/>
                <a:cs typeface="Times New Roman" panose="02020603050405020304" pitchFamily="18" charset="0"/>
              </a:rPr>
              <a:t> mandate data erasure.</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Ethical: Users should control their data and revoke consent.</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Security: Remove poisoned or adversarial data.</a:t>
            </a:r>
          </a:p>
          <a:p>
            <a:pPr lvl="1">
              <a:lnSpc>
                <a:spcPct val="150000"/>
              </a:lnSpc>
              <a:buFont typeface="Arial" panose="020B0604020202020204" pitchFamily="34" charset="0"/>
              <a:buChar char="•"/>
            </a:pPr>
            <a:r>
              <a:rPr lang="en-US" b="0" i="0" dirty="0">
                <a:solidFill>
                  <a:srgbClr val="424242"/>
                </a:solidFill>
                <a:effectLst/>
                <a:latin typeface="Times New Roman" panose="02020603050405020304" pitchFamily="18" charset="0"/>
                <a:cs typeface="Times New Roman" panose="02020603050405020304" pitchFamily="18" charset="0"/>
              </a:rPr>
              <a:t>Maintenance: Update models without full retraining.</a:t>
            </a:r>
          </a:p>
          <a:p>
            <a:pPr algn="l">
              <a:lnSpc>
                <a:spcPct val="150000"/>
              </a:lnSpc>
            </a:pPr>
            <a:endParaRPr lang="en-US" b="0" i="0" dirty="0">
              <a:solidFill>
                <a:srgbClr val="424242"/>
              </a:solidFill>
              <a:effectLst/>
              <a:latin typeface="Times New Roman" panose="02020603050405020304" pitchFamily="18" charset="0"/>
              <a:cs typeface="Times New Roman" panose="02020603050405020304" pitchFamily="18" charset="0"/>
            </a:endParaRPr>
          </a:p>
        </p:txBody>
      </p:sp>
      <p:sp>
        <p:nvSpPr>
          <p:cNvPr id="23" name="Slide Number Placeholder 5">
            <a:extLst>
              <a:ext uri="{FF2B5EF4-FFF2-40B4-BE49-F238E27FC236}">
                <a16:creationId xmlns:a16="http://schemas.microsoft.com/office/drawing/2014/main" id="{7FE97DE5-B1DF-FEA5-8A55-A70D00ADDBC9}"/>
              </a:ext>
            </a:extLst>
          </p:cNvPr>
          <p:cNvSpPr>
            <a:spLocks noGrp="1"/>
          </p:cNvSpPr>
          <p:nvPr>
            <p:ph type="sldNum" sz="quarter" idx="12"/>
          </p:nvPr>
        </p:nvSpPr>
        <p:spPr>
          <a:xfrm>
            <a:off x="11043138" y="6469123"/>
            <a:ext cx="310662"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4</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B2871C9-7E2B-17C3-AF44-0F5DA3F58FF4}"/>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341291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B294B5D-285C-9C2A-61C1-DBD690BC41EF}"/>
              </a:ext>
            </a:extLst>
          </p:cNvPr>
          <p:cNvSpPr>
            <a:spLocks noGrp="1"/>
          </p:cNvSpPr>
          <p:nvPr>
            <p:ph type="sldNum" sz="quarter" idx="12"/>
          </p:nvPr>
        </p:nvSpPr>
        <p:spPr>
          <a:xfrm>
            <a:off x="11043138" y="6469123"/>
            <a:ext cx="310662"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5</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D9E628-2922-4EBC-7117-DEB1C9D97D32}"/>
              </a:ext>
            </a:extLst>
          </p:cNvPr>
          <p:cNvSpPr txBox="1"/>
          <p:nvPr/>
        </p:nvSpPr>
        <p:spPr>
          <a:xfrm>
            <a:off x="838200" y="367532"/>
            <a:ext cx="69215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Introduction-III: Game Theory</a:t>
            </a:r>
            <a:endParaRPr lang="en-IN" sz="2800" dirty="0"/>
          </a:p>
        </p:txBody>
      </p:sp>
      <p:sp>
        <p:nvSpPr>
          <p:cNvPr id="12" name="TextBox 11">
            <a:extLst>
              <a:ext uri="{FF2B5EF4-FFF2-40B4-BE49-F238E27FC236}">
                <a16:creationId xmlns:a16="http://schemas.microsoft.com/office/drawing/2014/main" id="{E0D8410B-ABDC-DC2F-6CD4-D169D2D26EB8}"/>
              </a:ext>
            </a:extLst>
          </p:cNvPr>
          <p:cNvSpPr txBox="1"/>
          <p:nvPr/>
        </p:nvSpPr>
        <p:spPr>
          <a:xfrm>
            <a:off x="838199" y="1120262"/>
            <a:ext cx="10609163" cy="3559116"/>
          </a:xfrm>
          <a:prstGeom prst="rect">
            <a:avLst/>
          </a:prstGeom>
          <a:noFill/>
        </p:spPr>
        <p:txBody>
          <a:bodyPr wrap="square">
            <a:spAutoFit/>
          </a:bodyPr>
          <a:lstStyle/>
          <a:p>
            <a:pPr marL="0" marR="0" algn="just">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Game theory is a branch of mathematics and economics that studies strategic interactions between rational decision-makers, often called "players." It provides a framework for analyzing situations where the outcome for each participant depends not only on their own choices, but also on the choices of others.</a:t>
            </a:r>
          </a:p>
          <a:p>
            <a:pPr marL="0" marR="0" algn="just">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are some key concepts to understand game theory:</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Players</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Strategies</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Payoffs</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Information</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Equilibrium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A2985CB-E51F-76EF-A452-7EC649FCF5BC}"/>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pic>
        <p:nvPicPr>
          <p:cNvPr id="3" name="Picture 2">
            <a:extLst>
              <a:ext uri="{FF2B5EF4-FFF2-40B4-BE49-F238E27FC236}">
                <a16:creationId xmlns:a16="http://schemas.microsoft.com/office/drawing/2014/main" id="{5BF4B55B-5E2D-F236-2F24-FD39DC9A3E87}"/>
              </a:ext>
            </a:extLst>
          </p:cNvPr>
          <p:cNvPicPr>
            <a:picLocks noChangeAspect="1"/>
          </p:cNvPicPr>
          <p:nvPr/>
        </p:nvPicPr>
        <p:blipFill>
          <a:blip r:embed="rId2"/>
          <a:stretch>
            <a:fillRect/>
          </a:stretch>
        </p:blipFill>
        <p:spPr>
          <a:xfrm>
            <a:off x="6142780" y="2666239"/>
            <a:ext cx="5338674" cy="3559116"/>
          </a:xfrm>
          <a:prstGeom prst="rect">
            <a:avLst/>
          </a:prstGeom>
        </p:spPr>
      </p:pic>
      <p:sp>
        <p:nvSpPr>
          <p:cNvPr id="9" name="Footer Placeholder 4">
            <a:extLst>
              <a:ext uri="{FF2B5EF4-FFF2-40B4-BE49-F238E27FC236}">
                <a16:creationId xmlns:a16="http://schemas.microsoft.com/office/drawing/2014/main" id="{E1F31087-9688-97AD-CAF8-BA3907660B7B}"/>
              </a:ext>
            </a:extLst>
          </p:cNvPr>
          <p:cNvSpPr txBox="1">
            <a:spLocks/>
          </p:cNvSpPr>
          <p:nvPr/>
        </p:nvSpPr>
        <p:spPr>
          <a:xfrm>
            <a:off x="4352081" y="5918499"/>
            <a:ext cx="7730353" cy="49982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tx1"/>
                </a:solidFill>
                <a:latin typeface="Times New Roman" panose="02020603050405020304" pitchFamily="18" charset="0"/>
                <a:cs typeface="Times New Roman" panose="02020603050405020304" pitchFamily="18" charset="0"/>
              </a:rPr>
              <a:t>Figure 1.1:Figure 1:Strategic Interactions in Key Game Theory Models</a:t>
            </a:r>
          </a:p>
          <a:p>
            <a:r>
              <a:rPr lang="en-US" sz="1000" b="1" u="sng" dirty="0">
                <a:solidFill>
                  <a:schemeClr val="tx1"/>
                </a:solidFill>
                <a:latin typeface="Times New Roman" panose="02020603050405020304" pitchFamily="18" charset="0"/>
                <a:cs typeface="Times New Roman" panose="02020603050405020304" pitchFamily="18" charset="0"/>
              </a:rPr>
              <a:t>(</a:t>
            </a:r>
            <a:r>
              <a:rPr lang="en-US" sz="1000" b="1" u="sng" dirty="0" err="1">
                <a:solidFill>
                  <a:schemeClr val="tx1"/>
                </a:solidFill>
                <a:latin typeface="Times New Roman" panose="02020603050405020304" pitchFamily="18" charset="0"/>
                <a:cs typeface="Times New Roman" panose="02020603050405020304" pitchFamily="18" charset="0"/>
              </a:rPr>
              <a:t>Source:Created</a:t>
            </a:r>
            <a:r>
              <a:rPr lang="en-US" sz="1000" b="1" u="sng" dirty="0">
                <a:solidFill>
                  <a:schemeClr val="tx1"/>
                </a:solidFill>
                <a:latin typeface="Times New Roman" panose="02020603050405020304" pitchFamily="18" charset="0"/>
                <a:cs typeface="Times New Roman" panose="02020603050405020304" pitchFamily="18" charset="0"/>
              </a:rPr>
              <a:t> by Abhishek Hupele using AI-generated visualizations via Microsoft Copilot (GPT-4))</a:t>
            </a:r>
            <a:endParaRPr lang="en-IN" sz="1000" b="1" u="sng"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125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54D6B6A-411C-8C4F-7E54-15F1385A49C2}"/>
              </a:ext>
            </a:extLst>
          </p:cNvPr>
          <p:cNvSpPr>
            <a:spLocks noGrp="1"/>
          </p:cNvSpPr>
          <p:nvPr>
            <p:ph type="dt" sz="half" idx="10"/>
          </p:nvPr>
        </p:nvSpPr>
        <p:spPr>
          <a:xfrm>
            <a:off x="3870157" y="5463542"/>
            <a:ext cx="10515600" cy="365125"/>
          </a:xfrm>
        </p:spPr>
        <p: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Figure 1.3:Anatomy of unlearning..</a:t>
            </a:r>
            <a:br>
              <a:rPr lang="en-IN" sz="1000" b="1" dirty="0">
                <a:solidFill>
                  <a:schemeClr val="tx1"/>
                </a:solidFill>
                <a:latin typeface="Times New Roman" panose="02020603050405020304" pitchFamily="18" charset="0"/>
                <a:cs typeface="Times New Roman" panose="02020603050405020304" pitchFamily="18" charset="0"/>
              </a:rPr>
            </a:br>
            <a:r>
              <a:rPr lang="en-IN" sz="1000" b="1" dirty="0">
                <a:solidFill>
                  <a:schemeClr val="tx1"/>
                </a:solidFill>
                <a:latin typeface="Times New Roman" panose="02020603050405020304" pitchFamily="18" charset="0"/>
                <a:cs typeface="Times New Roman" panose="02020603050405020304" pitchFamily="18" charset="0"/>
              </a:rPr>
              <a:t>(</a:t>
            </a:r>
            <a:r>
              <a:rPr lang="en-IN" sz="1000" b="1" dirty="0" err="1">
                <a:solidFill>
                  <a:schemeClr val="tx1"/>
                </a:solidFill>
                <a:latin typeface="Times New Roman" panose="02020603050405020304" pitchFamily="18" charset="0"/>
                <a:cs typeface="Times New Roman" panose="02020603050405020304" pitchFamily="18" charset="0"/>
              </a:rPr>
              <a:t>source:https</a:t>
            </a:r>
            <a:r>
              <a:rPr lang="en-IN" sz="1000" b="1" dirty="0">
                <a:solidFill>
                  <a:schemeClr val="tx1"/>
                </a:solidFill>
                <a:latin typeface="Times New Roman" panose="02020603050405020304" pitchFamily="18" charset="0"/>
                <a:cs typeface="Times New Roman" panose="02020603050405020304" pitchFamily="18" charset="0"/>
              </a:rPr>
              <a:t>://</a:t>
            </a:r>
            <a:r>
              <a:rPr lang="en-IN" sz="1000" b="1" dirty="0" err="1">
                <a:solidFill>
                  <a:schemeClr val="tx1"/>
                </a:solidFill>
                <a:latin typeface="Times New Roman" panose="02020603050405020304" pitchFamily="18" charset="0"/>
                <a:cs typeface="Times New Roman" panose="02020603050405020304" pitchFamily="18" charset="0"/>
              </a:rPr>
              <a:t>research.google</a:t>
            </a:r>
            <a:r>
              <a:rPr lang="en-IN" sz="1000" b="1" dirty="0">
                <a:solidFill>
                  <a:schemeClr val="tx1"/>
                </a:solidFill>
                <a:latin typeface="Times New Roman" panose="02020603050405020304" pitchFamily="18" charset="0"/>
                <a:cs typeface="Times New Roman" panose="02020603050405020304" pitchFamily="18" charset="0"/>
              </a:rPr>
              <a:t>/blog/announcing-the-first-machine-unlearning-challenge/)</a:t>
            </a:r>
          </a:p>
        </p:txBody>
      </p:sp>
      <p:sp>
        <p:nvSpPr>
          <p:cNvPr id="6" name="Slide Number Placeholder 5">
            <a:extLst>
              <a:ext uri="{FF2B5EF4-FFF2-40B4-BE49-F238E27FC236}">
                <a16:creationId xmlns:a16="http://schemas.microsoft.com/office/drawing/2014/main" id="{6B294B5D-285C-9C2A-61C1-DBD690BC41EF}"/>
              </a:ext>
            </a:extLst>
          </p:cNvPr>
          <p:cNvSpPr>
            <a:spLocks noGrp="1"/>
          </p:cNvSpPr>
          <p:nvPr>
            <p:ph type="sldNum" sz="quarter" idx="12"/>
          </p:nvPr>
        </p:nvSpPr>
        <p:spPr>
          <a:xfrm>
            <a:off x="11043138" y="6469123"/>
            <a:ext cx="310662"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6</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D9E628-2922-4EBC-7117-DEB1C9D97D32}"/>
              </a:ext>
            </a:extLst>
          </p:cNvPr>
          <p:cNvSpPr txBox="1"/>
          <p:nvPr/>
        </p:nvSpPr>
        <p:spPr>
          <a:xfrm>
            <a:off x="838200" y="367532"/>
            <a:ext cx="69215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Introduction-III</a:t>
            </a:r>
            <a:endParaRPr lang="en-IN" sz="2800" dirty="0"/>
          </a:p>
        </p:txBody>
      </p:sp>
      <p:sp>
        <p:nvSpPr>
          <p:cNvPr id="12" name="TextBox 11">
            <a:extLst>
              <a:ext uri="{FF2B5EF4-FFF2-40B4-BE49-F238E27FC236}">
                <a16:creationId xmlns:a16="http://schemas.microsoft.com/office/drawing/2014/main" id="{E0D8410B-ABDC-DC2F-6CD4-D169D2D26EB8}"/>
              </a:ext>
            </a:extLst>
          </p:cNvPr>
          <p:cNvSpPr txBox="1"/>
          <p:nvPr/>
        </p:nvSpPr>
        <p:spPr>
          <a:xfrm>
            <a:off x="838199" y="1120262"/>
            <a:ext cx="8386823" cy="458074"/>
          </a:xfrm>
          <a:prstGeom prst="rect">
            <a:avLst/>
          </a:prstGeom>
          <a:noFill/>
        </p:spPr>
        <p:txBody>
          <a:bodyPr wrap="square">
            <a:spAutoFit/>
          </a:bodyPr>
          <a:lstStyle/>
          <a:p>
            <a:pPr algn="l">
              <a:lnSpc>
                <a:spcPct val="150000"/>
              </a:lnSpc>
            </a:pPr>
            <a:endParaRPr lang="en-US" b="0" i="0" dirty="0">
              <a:solidFill>
                <a:srgbClr val="424242"/>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A2985CB-E51F-76EF-A452-7EC649FCF5BC}"/>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pic>
        <p:nvPicPr>
          <p:cNvPr id="3" name="Picture 2">
            <a:extLst>
              <a:ext uri="{FF2B5EF4-FFF2-40B4-BE49-F238E27FC236}">
                <a16:creationId xmlns:a16="http://schemas.microsoft.com/office/drawing/2014/main" id="{9BC36DE5-F511-4020-1696-5242E3A8F105}"/>
              </a:ext>
            </a:extLst>
          </p:cNvPr>
          <p:cNvPicPr>
            <a:picLocks noChangeAspect="1"/>
          </p:cNvPicPr>
          <p:nvPr/>
        </p:nvPicPr>
        <p:blipFill>
          <a:blip r:embed="rId2"/>
          <a:stretch>
            <a:fillRect/>
          </a:stretch>
        </p:blipFill>
        <p:spPr>
          <a:xfrm>
            <a:off x="713861" y="2133600"/>
            <a:ext cx="4723272" cy="2566788"/>
          </a:xfrm>
          <a:prstGeom prst="rect">
            <a:avLst/>
          </a:prstGeom>
        </p:spPr>
      </p:pic>
      <p:pic>
        <p:nvPicPr>
          <p:cNvPr id="7" name="Picture 6">
            <a:extLst>
              <a:ext uri="{FF2B5EF4-FFF2-40B4-BE49-F238E27FC236}">
                <a16:creationId xmlns:a16="http://schemas.microsoft.com/office/drawing/2014/main" id="{7E25CEE8-6AF3-516B-A0CC-318A744226B2}"/>
              </a:ext>
            </a:extLst>
          </p:cNvPr>
          <p:cNvPicPr>
            <a:picLocks noChangeAspect="1"/>
          </p:cNvPicPr>
          <p:nvPr/>
        </p:nvPicPr>
        <p:blipFill>
          <a:blip r:embed="rId3"/>
          <a:stretch>
            <a:fillRect/>
          </a:stretch>
        </p:blipFill>
        <p:spPr>
          <a:xfrm>
            <a:off x="5524050" y="1807846"/>
            <a:ext cx="5954089" cy="3494313"/>
          </a:xfrm>
          <a:prstGeom prst="rect">
            <a:avLst/>
          </a:prstGeom>
        </p:spPr>
      </p:pic>
      <p:sp>
        <p:nvSpPr>
          <p:cNvPr id="8" name="Date Placeholder 3">
            <a:extLst>
              <a:ext uri="{FF2B5EF4-FFF2-40B4-BE49-F238E27FC236}">
                <a16:creationId xmlns:a16="http://schemas.microsoft.com/office/drawing/2014/main" id="{644B0492-BCA3-7483-C8E3-9A0C48B45141}"/>
              </a:ext>
            </a:extLst>
          </p:cNvPr>
          <p:cNvSpPr txBox="1">
            <a:spLocks/>
          </p:cNvSpPr>
          <p:nvPr/>
        </p:nvSpPr>
        <p:spPr>
          <a:xfrm>
            <a:off x="-1916230" y="5395064"/>
            <a:ext cx="1051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00" b="1" dirty="0">
                <a:solidFill>
                  <a:schemeClr val="tx1"/>
                </a:solidFill>
                <a:latin typeface="Times New Roman" panose="02020603050405020304" pitchFamily="18" charset="0"/>
                <a:cs typeface="Times New Roman" panose="02020603050405020304" pitchFamily="18" charset="0"/>
              </a:rPr>
              <a:t>Figure 1.2:Anatomy of unlearning..</a:t>
            </a:r>
            <a:br>
              <a:rPr lang="en-IN" sz="1000" b="1" dirty="0">
                <a:solidFill>
                  <a:schemeClr val="tx1"/>
                </a:solidFill>
                <a:latin typeface="Times New Roman" panose="02020603050405020304" pitchFamily="18" charset="0"/>
                <a:cs typeface="Times New Roman" panose="02020603050405020304" pitchFamily="18" charset="0"/>
              </a:rPr>
            </a:br>
            <a:r>
              <a:rPr lang="en-IN" sz="1000" b="1" dirty="0">
                <a:solidFill>
                  <a:schemeClr val="tx1"/>
                </a:solidFill>
                <a:latin typeface="Times New Roman" panose="02020603050405020304" pitchFamily="18" charset="0"/>
                <a:cs typeface="Times New Roman" panose="02020603050405020304" pitchFamily="18" charset="0"/>
              </a:rPr>
              <a:t>(source: https://research.csiro.au/isp/research/privacy_mlai/privacy-and-machine-unlearning/</a:t>
            </a:r>
          </a:p>
        </p:txBody>
      </p:sp>
    </p:spTree>
    <p:extLst>
      <p:ext uri="{BB962C8B-B14F-4D97-AF65-F5344CB8AC3E}">
        <p14:creationId xmlns:p14="http://schemas.microsoft.com/office/powerpoint/2010/main" val="30695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771BF5-B817-DFB4-6B92-0CAF689F5468}"/>
              </a:ext>
            </a:extLst>
          </p:cNvPr>
          <p:cNvSpPr>
            <a:spLocks noGrp="1"/>
          </p:cNvSpPr>
          <p:nvPr>
            <p:ph type="sldNum" sz="quarter" idx="12"/>
          </p:nvPr>
        </p:nvSpPr>
        <p:spPr>
          <a:xfrm>
            <a:off x="8610600" y="6465679"/>
            <a:ext cx="27432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7</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79663B8A-E845-103D-95DE-662C9BB17CF6}"/>
              </a:ext>
            </a:extLst>
          </p:cNvPr>
          <p:cNvSpPr txBox="1"/>
          <p:nvPr/>
        </p:nvSpPr>
        <p:spPr>
          <a:xfrm>
            <a:off x="850899" y="395037"/>
            <a:ext cx="3356903"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Literature Review I</a:t>
            </a:r>
          </a:p>
        </p:txBody>
      </p:sp>
      <p:graphicFrame>
        <p:nvGraphicFramePr>
          <p:cNvPr id="3" name="Table 2">
            <a:extLst>
              <a:ext uri="{FF2B5EF4-FFF2-40B4-BE49-F238E27FC236}">
                <a16:creationId xmlns:a16="http://schemas.microsoft.com/office/drawing/2014/main" id="{040D3888-2ACF-3642-54B5-DEA51F81D198}"/>
              </a:ext>
            </a:extLst>
          </p:cNvPr>
          <p:cNvGraphicFramePr>
            <a:graphicFrameLocks noGrp="1"/>
          </p:cNvGraphicFramePr>
          <p:nvPr>
            <p:extLst>
              <p:ext uri="{D42A27DB-BD31-4B8C-83A1-F6EECF244321}">
                <p14:modId xmlns:p14="http://schemas.microsoft.com/office/powerpoint/2010/main" val="3616453755"/>
              </p:ext>
            </p:extLst>
          </p:nvPr>
        </p:nvGraphicFramePr>
        <p:xfrm>
          <a:off x="850899" y="1043135"/>
          <a:ext cx="10502904" cy="5027084"/>
        </p:xfrm>
        <a:graphic>
          <a:graphicData uri="http://schemas.openxmlformats.org/drawingml/2006/table">
            <a:tbl>
              <a:tblPr firstRow="1" bandRow="1">
                <a:tableStyleId>{F2DE63D5-997A-4646-A377-4702673A728D}</a:tableStyleId>
              </a:tblPr>
              <a:tblGrid>
                <a:gridCol w="2625726">
                  <a:extLst>
                    <a:ext uri="{9D8B030D-6E8A-4147-A177-3AD203B41FA5}">
                      <a16:colId xmlns:a16="http://schemas.microsoft.com/office/drawing/2014/main" val="551042762"/>
                    </a:ext>
                  </a:extLst>
                </a:gridCol>
                <a:gridCol w="2625726">
                  <a:extLst>
                    <a:ext uri="{9D8B030D-6E8A-4147-A177-3AD203B41FA5}">
                      <a16:colId xmlns:a16="http://schemas.microsoft.com/office/drawing/2014/main" val="1339870958"/>
                    </a:ext>
                  </a:extLst>
                </a:gridCol>
                <a:gridCol w="2625726">
                  <a:extLst>
                    <a:ext uri="{9D8B030D-6E8A-4147-A177-3AD203B41FA5}">
                      <a16:colId xmlns:a16="http://schemas.microsoft.com/office/drawing/2014/main" val="2176534302"/>
                    </a:ext>
                  </a:extLst>
                </a:gridCol>
                <a:gridCol w="2625726">
                  <a:extLst>
                    <a:ext uri="{9D8B030D-6E8A-4147-A177-3AD203B41FA5}">
                      <a16:colId xmlns:a16="http://schemas.microsoft.com/office/drawing/2014/main" val="3148379315"/>
                    </a:ext>
                  </a:extLst>
                </a:gridCol>
              </a:tblGrid>
              <a:tr h="817034">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Author, Title,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Work-done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1805049"/>
                  </a:ext>
                </a:extLst>
              </a:tr>
              <a:tr h="2283323">
                <a:tc>
                  <a:txBody>
                    <a:bodyPr/>
                    <a:lstStyle/>
                    <a:p>
                      <a:pPr algn="l" fontAlgn="t">
                        <a:lnSpc>
                          <a:spcPct val="150000"/>
                        </a:lnSpc>
                      </a:pPr>
                      <a:r>
                        <a:rPr lang="en-US" sz="1800" b="1" dirty="0">
                          <a:effectLst/>
                          <a:latin typeface="Times New Roman" panose="02020603050405020304" pitchFamily="18" charset="0"/>
                          <a:cs typeface="Times New Roman" panose="02020603050405020304" pitchFamily="18" charset="0"/>
                        </a:rPr>
                        <a:t>Cui et al.</a:t>
                      </a:r>
                    </a:p>
                    <a:p>
                      <a:pPr algn="l" fontAlgn="t">
                        <a:lnSpc>
                          <a:spcPct val="150000"/>
                        </a:lnSpc>
                      </a:pPr>
                      <a:br>
                        <a:rPr lang="en-US" sz="1800" dirty="0">
                          <a:effectLst/>
                          <a:latin typeface="Times New Roman" panose="02020603050405020304" pitchFamily="18" charset="0"/>
                          <a:cs typeface="Times New Roman" panose="02020603050405020304" pitchFamily="18" charset="0"/>
                        </a:rPr>
                      </a:br>
                      <a:r>
                        <a:rPr lang="en-US" sz="1800" i="1" dirty="0">
                          <a:effectLst/>
                          <a:latin typeface="Times New Roman" panose="02020603050405020304" pitchFamily="18" charset="0"/>
                          <a:cs typeface="Times New Roman" panose="02020603050405020304" pitchFamily="18" charset="0"/>
                        </a:rPr>
                        <a:t>Improving Data Utility Through Game Theory in Personalized Differential Privacy</a:t>
                      </a:r>
                    </a:p>
                    <a:p>
                      <a:pPr algn="l" fontAlgn="t">
                        <a:lnSpc>
                          <a:spcPct val="150000"/>
                        </a:lnSpc>
                      </a:pPr>
                      <a:br>
                        <a:rPr lang="en-US" sz="1800" dirty="0">
                          <a:effectLst/>
                          <a:latin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cs typeface="Times New Roman" panose="02020603050405020304" pitchFamily="18" charset="0"/>
                        </a:rPr>
                        <a:t>Journal of Computer Science and Technology, 2019</a:t>
                      </a:r>
                    </a:p>
                  </a:txBody>
                  <a:tcPr marL="76200" marR="50800" marT="5080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sz="1800">
                          <a:effectLst/>
                          <a:latin typeface="Times New Roman" panose="02020603050405020304" pitchFamily="18" charset="0"/>
                          <a:cs typeface="Times New Roman" panose="02020603050405020304" pitchFamily="18" charset="0"/>
                        </a:rPr>
                        <a:t>Google+ social network dataset (4,000 nodes, 56,352 edges)</a:t>
                      </a:r>
                    </a:p>
                  </a:txBody>
                  <a:tcPr marL="76200" marR="50800" marT="5080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sz="1800">
                          <a:effectLst/>
                          <a:latin typeface="Times New Roman" panose="02020603050405020304" pitchFamily="18" charset="0"/>
                          <a:cs typeface="Times New Roman" panose="02020603050405020304" pitchFamily="18" charset="0"/>
                        </a:rPr>
                        <a:t>Proposed a personalized differential privacy model based on social distance; modeled user-adversary interaction as a static Bayesian game; derived Bayesian Nash equilibrium using modified Q-learning</a:t>
                      </a:r>
                    </a:p>
                  </a:txBody>
                  <a:tcPr marL="76200" marR="50800" marT="5080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sz="1800" dirty="0">
                          <a:effectLst/>
                          <a:latin typeface="Times New Roman" panose="02020603050405020304" pitchFamily="18" charset="0"/>
                          <a:cs typeface="Times New Roman" panose="02020603050405020304" pitchFamily="18" charset="0"/>
                        </a:rPr>
                        <a:t>Personalized privacy improves data utility; game-theoretic modeling enables optimized trade-off between privacy and utility; fast convergence achieved via cardinality reduction</a:t>
                      </a:r>
                    </a:p>
                  </a:txBody>
                  <a:tcPr marL="76200" marR="50800" marT="5080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8110452"/>
                  </a:ext>
                </a:extLst>
              </a:tr>
            </a:tbl>
          </a:graphicData>
        </a:graphic>
      </p:graphicFrame>
      <p:sp>
        <p:nvSpPr>
          <p:cNvPr id="11" name="TextBox 10">
            <a:extLst>
              <a:ext uri="{FF2B5EF4-FFF2-40B4-BE49-F238E27FC236}">
                <a16:creationId xmlns:a16="http://schemas.microsoft.com/office/drawing/2014/main" id="{81741D07-A852-8B6A-E8B4-F69BF983AB8D}"/>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291573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771BF5-B817-DFB4-6B92-0CAF689F5468}"/>
              </a:ext>
            </a:extLst>
          </p:cNvPr>
          <p:cNvSpPr>
            <a:spLocks noGrp="1"/>
          </p:cNvSpPr>
          <p:nvPr>
            <p:ph type="sldNum" sz="quarter" idx="12"/>
          </p:nvPr>
        </p:nvSpPr>
        <p:spPr>
          <a:xfrm>
            <a:off x="8610600" y="6465679"/>
            <a:ext cx="27432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8</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79663B8A-E845-103D-95DE-662C9BB17CF6}"/>
              </a:ext>
            </a:extLst>
          </p:cNvPr>
          <p:cNvSpPr txBox="1"/>
          <p:nvPr/>
        </p:nvSpPr>
        <p:spPr>
          <a:xfrm>
            <a:off x="850899" y="395037"/>
            <a:ext cx="3356903"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Literature Review II</a:t>
            </a:r>
          </a:p>
        </p:txBody>
      </p:sp>
      <p:graphicFrame>
        <p:nvGraphicFramePr>
          <p:cNvPr id="3" name="Table 2">
            <a:extLst>
              <a:ext uri="{FF2B5EF4-FFF2-40B4-BE49-F238E27FC236}">
                <a16:creationId xmlns:a16="http://schemas.microsoft.com/office/drawing/2014/main" id="{040D3888-2ACF-3642-54B5-DEA51F81D198}"/>
              </a:ext>
            </a:extLst>
          </p:cNvPr>
          <p:cNvGraphicFramePr>
            <a:graphicFrameLocks noGrp="1"/>
          </p:cNvGraphicFramePr>
          <p:nvPr>
            <p:extLst>
              <p:ext uri="{D42A27DB-BD31-4B8C-83A1-F6EECF244321}">
                <p14:modId xmlns:p14="http://schemas.microsoft.com/office/powerpoint/2010/main" val="754052423"/>
              </p:ext>
            </p:extLst>
          </p:nvPr>
        </p:nvGraphicFramePr>
        <p:xfrm>
          <a:off x="850899" y="1267883"/>
          <a:ext cx="10502904" cy="4197774"/>
        </p:xfrm>
        <a:graphic>
          <a:graphicData uri="http://schemas.openxmlformats.org/drawingml/2006/table">
            <a:tbl>
              <a:tblPr firstRow="1" bandRow="1">
                <a:tableStyleId>{F2DE63D5-997A-4646-A377-4702673A728D}</a:tableStyleId>
              </a:tblPr>
              <a:tblGrid>
                <a:gridCol w="2625726">
                  <a:extLst>
                    <a:ext uri="{9D8B030D-6E8A-4147-A177-3AD203B41FA5}">
                      <a16:colId xmlns:a16="http://schemas.microsoft.com/office/drawing/2014/main" val="551042762"/>
                    </a:ext>
                  </a:extLst>
                </a:gridCol>
                <a:gridCol w="2625726">
                  <a:extLst>
                    <a:ext uri="{9D8B030D-6E8A-4147-A177-3AD203B41FA5}">
                      <a16:colId xmlns:a16="http://schemas.microsoft.com/office/drawing/2014/main" val="1339870958"/>
                    </a:ext>
                  </a:extLst>
                </a:gridCol>
                <a:gridCol w="2625726">
                  <a:extLst>
                    <a:ext uri="{9D8B030D-6E8A-4147-A177-3AD203B41FA5}">
                      <a16:colId xmlns:a16="http://schemas.microsoft.com/office/drawing/2014/main" val="2176534302"/>
                    </a:ext>
                  </a:extLst>
                </a:gridCol>
                <a:gridCol w="2625726">
                  <a:extLst>
                    <a:ext uri="{9D8B030D-6E8A-4147-A177-3AD203B41FA5}">
                      <a16:colId xmlns:a16="http://schemas.microsoft.com/office/drawing/2014/main" val="3148379315"/>
                    </a:ext>
                  </a:extLst>
                </a:gridCol>
              </a:tblGrid>
              <a:tr h="817034">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Author, Title,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Work-done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1805049"/>
                  </a:ext>
                </a:extLst>
              </a:tr>
              <a:tr h="2283323">
                <a:tc>
                  <a:txBody>
                    <a:bodyPr/>
                    <a:lstStyle/>
                    <a:p>
                      <a:pPr algn="l" fontAlgn="t">
                        <a:lnSpc>
                          <a:spcPct val="150000"/>
                        </a:lnSpc>
                      </a:pPr>
                      <a:r>
                        <a:rPr lang="en-US" b="1" dirty="0">
                          <a:effectLst/>
                          <a:latin typeface="Times New Roman" panose="02020603050405020304" pitchFamily="18" charset="0"/>
                          <a:cs typeface="Times New Roman" panose="02020603050405020304" pitchFamily="18" charset="0"/>
                        </a:rPr>
                        <a:t>Liang et al.</a:t>
                      </a:r>
                    </a:p>
                    <a:p>
                      <a:pPr algn="l" fontAlgn="t">
                        <a:lnSpc>
                          <a:spcPct val="150000"/>
                        </a:lnSpc>
                      </a:pPr>
                      <a:br>
                        <a:rPr lang="en-US" dirty="0">
                          <a:effectLst/>
                          <a:latin typeface="Times New Roman" panose="02020603050405020304" pitchFamily="18" charset="0"/>
                          <a:cs typeface="Times New Roman" panose="02020603050405020304" pitchFamily="18" charset="0"/>
                        </a:rPr>
                      </a:br>
                      <a:r>
                        <a:rPr lang="en-US" i="1" dirty="0">
                          <a:effectLst/>
                          <a:latin typeface="Times New Roman" panose="02020603050405020304" pitchFamily="18" charset="0"/>
                          <a:cs typeface="Times New Roman" panose="02020603050405020304" pitchFamily="18" charset="0"/>
                        </a:rPr>
                        <a:t>Investigating the Adoption of Hybrid Encrypted Cloud Data Deduplication With Game Theory</a:t>
                      </a:r>
                    </a:p>
                    <a:p>
                      <a:pPr algn="l" fontAlgn="t">
                        <a:lnSpc>
                          <a:spcPct val="150000"/>
                        </a:lnSpc>
                      </a:pPr>
                      <a:br>
                        <a:rPr lang="en-US" dirty="0">
                          <a:effectLst/>
                          <a:latin typeface="Times New Roman" panose="02020603050405020304" pitchFamily="18" charset="0"/>
                          <a:cs typeface="Times New Roman" panose="02020603050405020304" pitchFamily="18" charset="0"/>
                        </a:rPr>
                      </a:br>
                      <a:r>
                        <a:rPr lang="en-US" b="1" dirty="0">
                          <a:effectLst/>
                          <a:latin typeface="Times New Roman" panose="02020603050405020304" pitchFamily="18" charset="0"/>
                          <a:cs typeface="Times New Roman" panose="02020603050405020304" pitchFamily="18" charset="0"/>
                        </a:rPr>
                        <a:t>IEEE TPDS, 2021</a:t>
                      </a:r>
                    </a:p>
                  </a:txBody>
                  <a:tcPr marL="76200" marR="50800" marT="508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a:effectLst/>
                          <a:latin typeface="Times New Roman" panose="02020603050405020304" pitchFamily="18" charset="0"/>
                          <a:cs typeface="Times New Roman" panose="02020603050405020304" pitchFamily="18" charset="0"/>
                        </a:rPr>
                        <a:t>Debian Popularity Contest dataset (434 data items, 309,052 holders)</a:t>
                      </a:r>
                    </a:p>
                  </a:txBody>
                  <a:tcPr marL="76200" marR="50800" marT="508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a:effectLst/>
                          <a:latin typeface="Times New Roman" panose="02020603050405020304" pitchFamily="18" charset="0"/>
                          <a:cs typeface="Times New Roman" panose="02020603050405020304" pitchFamily="18" charset="0"/>
                        </a:rPr>
                        <a:t>Modeled stakeholder interactions (CSP, data owner, data holders) using a multi-stage Stackelberg game; proposed gradient-based algorithm to reach equilibrium</a:t>
                      </a:r>
                    </a:p>
                  </a:txBody>
                  <a:tcPr marL="76200" marR="50800" marT="508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dirty="0">
                          <a:effectLst/>
                          <a:latin typeface="Times New Roman" panose="02020603050405020304" pitchFamily="18" charset="0"/>
                          <a:cs typeface="Times New Roman" panose="02020603050405020304" pitchFamily="18" charset="0"/>
                        </a:rPr>
                        <a:t>H-DEDU adoption depends on incentives and trust; deduplication is more accepted for popular data and trusted CSPs; game-theoretic modeling helps optimize pricing and participation strategies</a:t>
                      </a:r>
                    </a:p>
                  </a:txBody>
                  <a:tcPr marL="76200" marR="50800" marT="508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8110452"/>
                  </a:ext>
                </a:extLst>
              </a:tr>
            </a:tbl>
          </a:graphicData>
        </a:graphic>
      </p:graphicFrame>
      <p:sp>
        <p:nvSpPr>
          <p:cNvPr id="4" name="TextBox 3">
            <a:extLst>
              <a:ext uri="{FF2B5EF4-FFF2-40B4-BE49-F238E27FC236}">
                <a16:creationId xmlns:a16="http://schemas.microsoft.com/office/drawing/2014/main" id="{AD8FB5B4-D942-788A-32D3-EC5FD90657A3}"/>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416822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771BF5-B817-DFB4-6B92-0CAF689F5468}"/>
              </a:ext>
            </a:extLst>
          </p:cNvPr>
          <p:cNvSpPr>
            <a:spLocks noGrp="1"/>
          </p:cNvSpPr>
          <p:nvPr>
            <p:ph type="sldNum" sz="quarter" idx="12"/>
          </p:nvPr>
        </p:nvSpPr>
        <p:spPr>
          <a:xfrm>
            <a:off x="8610600" y="6465679"/>
            <a:ext cx="2743200" cy="365125"/>
          </a:xfrm>
        </p:spPr>
        <p:txBody>
          <a:bodyPr/>
          <a:lstStyle/>
          <a:p>
            <a:fld id="{4A9795D8-83FD-4522-A0A1-E4DAAF0E10D3}" type="slidenum">
              <a:rPr lang="en-IN" sz="1400" smtClean="0">
                <a:solidFill>
                  <a:schemeClr val="bg1"/>
                </a:solidFill>
                <a:latin typeface="Times New Roman" panose="02020603050405020304" pitchFamily="18" charset="0"/>
                <a:cs typeface="Times New Roman" panose="02020603050405020304" pitchFamily="18" charset="0"/>
              </a:rPr>
              <a:t>9</a:t>
            </a:fld>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79663B8A-E845-103D-95DE-662C9BB17CF6}"/>
              </a:ext>
            </a:extLst>
          </p:cNvPr>
          <p:cNvSpPr txBox="1"/>
          <p:nvPr/>
        </p:nvSpPr>
        <p:spPr>
          <a:xfrm>
            <a:off x="850899" y="395037"/>
            <a:ext cx="3496018"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Literature Review III</a:t>
            </a:r>
          </a:p>
        </p:txBody>
      </p:sp>
      <p:graphicFrame>
        <p:nvGraphicFramePr>
          <p:cNvPr id="3" name="Table 2">
            <a:extLst>
              <a:ext uri="{FF2B5EF4-FFF2-40B4-BE49-F238E27FC236}">
                <a16:creationId xmlns:a16="http://schemas.microsoft.com/office/drawing/2014/main" id="{040D3888-2ACF-3642-54B5-DEA51F81D198}"/>
              </a:ext>
            </a:extLst>
          </p:cNvPr>
          <p:cNvGraphicFramePr>
            <a:graphicFrameLocks noGrp="1"/>
          </p:cNvGraphicFramePr>
          <p:nvPr>
            <p:extLst>
              <p:ext uri="{D42A27DB-BD31-4B8C-83A1-F6EECF244321}">
                <p14:modId xmlns:p14="http://schemas.microsoft.com/office/powerpoint/2010/main" val="2920517961"/>
              </p:ext>
            </p:extLst>
          </p:nvPr>
        </p:nvGraphicFramePr>
        <p:xfrm>
          <a:off x="844548" y="955874"/>
          <a:ext cx="10502904" cy="4615604"/>
        </p:xfrm>
        <a:graphic>
          <a:graphicData uri="http://schemas.openxmlformats.org/drawingml/2006/table">
            <a:tbl>
              <a:tblPr firstRow="1" bandRow="1">
                <a:tableStyleId>{F2DE63D5-997A-4646-A377-4702673A728D}</a:tableStyleId>
              </a:tblPr>
              <a:tblGrid>
                <a:gridCol w="2625726">
                  <a:extLst>
                    <a:ext uri="{9D8B030D-6E8A-4147-A177-3AD203B41FA5}">
                      <a16:colId xmlns:a16="http://schemas.microsoft.com/office/drawing/2014/main" val="551042762"/>
                    </a:ext>
                  </a:extLst>
                </a:gridCol>
                <a:gridCol w="2625726">
                  <a:extLst>
                    <a:ext uri="{9D8B030D-6E8A-4147-A177-3AD203B41FA5}">
                      <a16:colId xmlns:a16="http://schemas.microsoft.com/office/drawing/2014/main" val="1339870958"/>
                    </a:ext>
                  </a:extLst>
                </a:gridCol>
                <a:gridCol w="2625726">
                  <a:extLst>
                    <a:ext uri="{9D8B030D-6E8A-4147-A177-3AD203B41FA5}">
                      <a16:colId xmlns:a16="http://schemas.microsoft.com/office/drawing/2014/main" val="2176534302"/>
                    </a:ext>
                  </a:extLst>
                </a:gridCol>
                <a:gridCol w="2625726">
                  <a:extLst>
                    <a:ext uri="{9D8B030D-6E8A-4147-A177-3AD203B41FA5}">
                      <a16:colId xmlns:a16="http://schemas.microsoft.com/office/drawing/2014/main" val="3148379315"/>
                    </a:ext>
                  </a:extLst>
                </a:gridCol>
              </a:tblGrid>
              <a:tr h="817034">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Author, Title,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Work-done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1805049"/>
                  </a:ext>
                </a:extLst>
              </a:tr>
              <a:tr h="2283323">
                <a:tc>
                  <a:txBody>
                    <a:bodyPr/>
                    <a:lstStyle/>
                    <a:p>
                      <a:pPr algn="l" fontAlgn="t">
                        <a:lnSpc>
                          <a:spcPct val="150000"/>
                        </a:lnSpc>
                      </a:pPr>
                      <a:r>
                        <a:rPr lang="en-US" b="1" dirty="0" err="1">
                          <a:effectLst/>
                          <a:latin typeface="Times New Roman" panose="02020603050405020304" pitchFamily="18" charset="0"/>
                          <a:cs typeface="Times New Roman" panose="02020603050405020304" pitchFamily="18" charset="0"/>
                        </a:rPr>
                        <a:t>Leonardos</a:t>
                      </a:r>
                      <a:r>
                        <a:rPr lang="en-US" b="1" dirty="0">
                          <a:effectLst/>
                          <a:latin typeface="Times New Roman" panose="02020603050405020304" pitchFamily="18" charset="0"/>
                          <a:cs typeface="Times New Roman" panose="02020603050405020304" pitchFamily="18" charset="0"/>
                        </a:rPr>
                        <a:t> &amp; </a:t>
                      </a:r>
                      <a:r>
                        <a:rPr lang="en-US" b="1" dirty="0" err="1">
                          <a:effectLst/>
                          <a:latin typeface="Times New Roman" panose="02020603050405020304" pitchFamily="18" charset="0"/>
                          <a:cs typeface="Times New Roman" panose="02020603050405020304" pitchFamily="18" charset="0"/>
                        </a:rPr>
                        <a:t>Piliouras</a:t>
                      </a:r>
                      <a:endParaRPr lang="en-US" b="1" dirty="0">
                        <a:effectLst/>
                        <a:latin typeface="Times New Roman" panose="02020603050405020304" pitchFamily="18" charset="0"/>
                        <a:cs typeface="Times New Roman" panose="02020603050405020304" pitchFamily="18" charset="0"/>
                      </a:endParaRPr>
                    </a:p>
                    <a:p>
                      <a:pPr algn="l" fontAlgn="t">
                        <a:lnSpc>
                          <a:spcPct val="150000"/>
                        </a:lnSpc>
                      </a:pPr>
                      <a:br>
                        <a:rPr lang="en-US" dirty="0">
                          <a:effectLst/>
                          <a:latin typeface="Times New Roman" panose="02020603050405020304" pitchFamily="18" charset="0"/>
                          <a:cs typeface="Times New Roman" panose="02020603050405020304" pitchFamily="18" charset="0"/>
                        </a:rPr>
                      </a:br>
                      <a:r>
                        <a:rPr lang="en-US" i="1" dirty="0">
                          <a:effectLst/>
                          <a:latin typeface="Times New Roman" panose="02020603050405020304" pitchFamily="18" charset="0"/>
                          <a:cs typeface="Times New Roman" panose="02020603050405020304" pitchFamily="18" charset="0"/>
                        </a:rPr>
                        <a:t>Exploration–Exploitation in Multi-Agent Learning: Catastrophe Theory Meets Game Theory</a:t>
                      </a:r>
                    </a:p>
                    <a:p>
                      <a:pPr algn="l" fontAlgn="t">
                        <a:lnSpc>
                          <a:spcPct val="150000"/>
                        </a:lnSpc>
                      </a:pPr>
                      <a:br>
                        <a:rPr lang="en-US" dirty="0">
                          <a:effectLst/>
                          <a:latin typeface="Times New Roman" panose="02020603050405020304" pitchFamily="18" charset="0"/>
                          <a:cs typeface="Times New Roman" panose="02020603050405020304" pitchFamily="18" charset="0"/>
                        </a:rPr>
                      </a:br>
                      <a:r>
                        <a:rPr lang="en-US" b="1" dirty="0">
                          <a:effectLst/>
                          <a:latin typeface="Times New Roman" panose="02020603050405020304" pitchFamily="18" charset="0"/>
                          <a:cs typeface="Times New Roman" panose="02020603050405020304" pitchFamily="18" charset="0"/>
                        </a:rPr>
                        <a:t>Artificial Intelligence, 2022</a:t>
                      </a:r>
                    </a:p>
                  </a:txBody>
                  <a:tcPr marL="76200" marR="50800" marT="5080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a:effectLst/>
                          <a:latin typeface="Times New Roman" panose="02020603050405020304" pitchFamily="18" charset="0"/>
                          <a:cs typeface="Times New Roman" panose="02020603050405020304" pitchFamily="18" charset="0"/>
                        </a:rPr>
                        <a:t>Synthetic simulations of multi-agent games</a:t>
                      </a:r>
                    </a:p>
                  </a:txBody>
                  <a:tcPr marL="76200" marR="50800" marT="5080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a:effectLst/>
                          <a:latin typeface="Times New Roman" panose="02020603050405020304" pitchFamily="18" charset="0"/>
                          <a:cs typeface="Times New Roman" panose="02020603050405020304" pitchFamily="18" charset="0"/>
                        </a:rPr>
                        <a:t>Developed Smooth Q-Learning (SQL) dynamics and linked them to Quantal Response Equilibria (QRE); used catastrophe theory to analyze bifurcations in learning dynamics</a:t>
                      </a:r>
                    </a:p>
                  </a:txBody>
                  <a:tcPr marL="76200" marR="50800" marT="5080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dirty="0">
                          <a:effectLst/>
                          <a:latin typeface="Times New Roman" panose="02020603050405020304" pitchFamily="18" charset="0"/>
                          <a:cs typeface="Times New Roman" panose="02020603050405020304" pitchFamily="18" charset="0"/>
                        </a:rPr>
                        <a:t>SQL converges to QRE with bounded regret; exploration can cause phase transitions with unpredictable outcomes; equilibrium selection is path-dependent and sensitive to exploration parameters</a:t>
                      </a:r>
                    </a:p>
                  </a:txBody>
                  <a:tcPr marL="76200" marR="50800" marT="5080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8110452"/>
                  </a:ext>
                </a:extLst>
              </a:tr>
            </a:tbl>
          </a:graphicData>
        </a:graphic>
      </p:graphicFrame>
      <p:sp>
        <p:nvSpPr>
          <p:cNvPr id="4" name="TextBox 3">
            <a:extLst>
              <a:ext uri="{FF2B5EF4-FFF2-40B4-BE49-F238E27FC236}">
                <a16:creationId xmlns:a16="http://schemas.microsoft.com/office/drawing/2014/main" id="{12FCB3BA-5213-485E-5C5C-FD390235DF8A}"/>
              </a:ext>
            </a:extLst>
          </p:cNvPr>
          <p:cNvSpPr txBox="1"/>
          <p:nvPr/>
        </p:nvSpPr>
        <p:spPr>
          <a:xfrm>
            <a:off x="1328057" y="6454865"/>
            <a:ext cx="8986447" cy="369332"/>
          </a:xfrm>
          <a:prstGeom prst="rect">
            <a:avLst/>
          </a:prstGeom>
          <a:noFill/>
        </p:spPr>
        <p:txBody>
          <a:bodyPr wrap="square" anchor="ctr">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Machine Unlearning : Addressing the Challenge of Incorrectly Learned Information</a:t>
            </a:r>
          </a:p>
        </p:txBody>
      </p:sp>
    </p:spTree>
    <p:extLst>
      <p:ext uri="{BB962C8B-B14F-4D97-AF65-F5344CB8AC3E}">
        <p14:creationId xmlns:p14="http://schemas.microsoft.com/office/powerpoint/2010/main" val="3319842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3ce7d59-2f3e-42cd-a8cc-be764cff5eb6}" enabled="0" method="" siteId="{63ce7d59-2f3e-42cd-a8cc-be764cff5eb6}" removed="1"/>
</clbl:labelList>
</file>

<file path=docProps/app.xml><?xml version="1.0" encoding="utf-8"?>
<Properties xmlns="http://schemas.openxmlformats.org/officeDocument/2006/extended-properties" xmlns:vt="http://schemas.openxmlformats.org/officeDocument/2006/docPropsVTypes">
  <TotalTime>21550</TotalTime>
  <Words>2317</Words>
  <Application>Microsoft Office PowerPoint</Application>
  <PresentationFormat>Widescreen</PresentationFormat>
  <Paragraphs>237</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Aptos</vt:lpstr>
      <vt:lpstr>Arial</vt:lpstr>
      <vt:lpstr>Calibri</vt:lpstr>
      <vt:lpstr>Calibri Light</vt:lpstr>
      <vt:lpstr>Cambria</vt:lpstr>
      <vt:lpstr>Cambria Math</vt:lpstr>
      <vt:lpstr>Segoe Sans</vt:lpstr>
      <vt:lpstr>Segoe UI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Bhavya B</dc:creator>
  <cp:lastModifiedBy>Abhishek Hupele</cp:lastModifiedBy>
  <cp:revision>422</cp:revision>
  <dcterms:created xsi:type="dcterms:W3CDTF">2024-05-18T05:42:47Z</dcterms:created>
  <dcterms:modified xsi:type="dcterms:W3CDTF">2025-09-06T05:14:06Z</dcterms:modified>
</cp:coreProperties>
</file>